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2"/>
  </p:sldMasterIdLst>
  <p:notesMasterIdLst>
    <p:notesMasterId r:id="rId21"/>
  </p:notesMasterIdLst>
  <p:sldIdLst>
    <p:sldId id="3237" r:id="rId3"/>
    <p:sldId id="3228" r:id="rId4"/>
    <p:sldId id="3238" r:id="rId5"/>
    <p:sldId id="548" r:id="rId6"/>
    <p:sldId id="3239" r:id="rId7"/>
    <p:sldId id="3247" r:id="rId8"/>
    <p:sldId id="3248" r:id="rId9"/>
    <p:sldId id="3232" r:id="rId10"/>
    <p:sldId id="3240" r:id="rId11"/>
    <p:sldId id="3233" r:id="rId12"/>
    <p:sldId id="3242" r:id="rId13"/>
    <p:sldId id="3243" r:id="rId14"/>
    <p:sldId id="3244" r:id="rId15"/>
    <p:sldId id="3250" r:id="rId16"/>
    <p:sldId id="3252" r:id="rId17"/>
    <p:sldId id="3245" r:id="rId18"/>
    <p:sldId id="3235" r:id="rId19"/>
    <p:sldId id="323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9F8"/>
    <a:srgbClr val="F4F4F4"/>
    <a:srgbClr val="EDEDED"/>
    <a:srgbClr val="F7F7F7"/>
    <a:srgbClr val="FFFFFF"/>
    <a:srgbClr val="1A78C3"/>
    <a:srgbClr val="1A78C2"/>
    <a:srgbClr val="1B6299"/>
    <a:srgbClr val="8609AD"/>
    <a:srgbClr val="1C62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20" autoAdjust="0"/>
    <p:restoredTop sz="82353"/>
  </p:normalViewPr>
  <p:slideViewPr>
    <p:cSldViewPr snapToGrid="0" showGuides="1">
      <p:cViewPr varScale="1">
        <p:scale>
          <a:sx n="96" d="100"/>
          <a:sy n="96" d="100"/>
        </p:scale>
        <p:origin x="1416" y="16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tiff>
</file>

<file path=ppt/media/image16.png>
</file>

<file path=ppt/media/image17.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893C12-D317-442F-945E-D6517EECB5C8}" type="datetimeFigureOut">
              <a:rPr lang="zh-CN" altLang="en-US" smtClean="0"/>
              <a:t>2021/12/17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933A62-8780-4CAA-8D19-25292B7F5684}"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第一作者是</a:t>
            </a:r>
            <a:r>
              <a:rPr lang="zh-CN" altLang="en-US" dirty="0">
                <a:effectLst/>
              </a:rPr>
              <a:t>加州大学圣地亚哥分校。</a:t>
            </a:r>
            <a:r>
              <a:rPr lang="zh-CN" altLang="en-US" sz="1200" b="0" i="0" kern="1200" dirty="0">
                <a:solidFill>
                  <a:schemeClr val="tx1"/>
                </a:solidFill>
                <a:effectLst/>
                <a:latin typeface="+mn-lt"/>
                <a:ea typeface="+mn-ea"/>
                <a:cs typeface="+mn-cs"/>
              </a:rPr>
              <a:t>这篇文章作者构建了一种名为“</a:t>
            </a:r>
            <a:r>
              <a:rPr lang="en" altLang="zh-CN" sz="1200" b="0" i="0" kern="1200" dirty="0" err="1">
                <a:solidFill>
                  <a:schemeClr val="tx1"/>
                </a:solidFill>
                <a:effectLst/>
                <a:latin typeface="+mn-lt"/>
                <a:ea typeface="+mn-ea"/>
                <a:cs typeface="+mn-cs"/>
              </a:rPr>
              <a:t>AgentBind</a:t>
            </a:r>
            <a:r>
              <a:rPr lang="en"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机器学习构架，可用于识别对于</a:t>
            </a:r>
            <a:r>
              <a:rPr lang="en" altLang="zh-CN" sz="1200" b="0" i="0" kern="1200" dirty="0">
                <a:solidFill>
                  <a:schemeClr val="tx1"/>
                </a:solidFill>
                <a:effectLst/>
                <a:latin typeface="+mn-lt"/>
                <a:ea typeface="+mn-ea"/>
                <a:cs typeface="+mn-cs"/>
              </a:rPr>
              <a:t>TF</a:t>
            </a:r>
            <a:r>
              <a:rPr lang="zh-CN" altLang="en-US" sz="1200" b="0" i="0" kern="1200" dirty="0">
                <a:solidFill>
                  <a:schemeClr val="tx1"/>
                </a:solidFill>
                <a:effectLst/>
                <a:latin typeface="+mn-lt"/>
                <a:ea typeface="+mn-ea"/>
                <a:cs typeface="+mn-cs"/>
              </a:rPr>
              <a:t>结合最重要的序列特征。研究人员使用这一构架预测在淋巴母细胞细胞系中</a:t>
            </a:r>
            <a:r>
              <a:rPr lang="en-US" altLang="zh-CN" sz="1200" b="0" i="0" kern="1200" dirty="0">
                <a:solidFill>
                  <a:schemeClr val="tx1"/>
                </a:solidFill>
                <a:effectLst/>
                <a:latin typeface="+mn-lt"/>
                <a:ea typeface="+mn-ea"/>
                <a:cs typeface="+mn-cs"/>
              </a:rPr>
              <a:t>38</a:t>
            </a:r>
            <a:r>
              <a:rPr lang="zh-CN" altLang="en-US" sz="1200" b="0" i="0" kern="1200" dirty="0">
                <a:solidFill>
                  <a:schemeClr val="tx1"/>
                </a:solidFill>
                <a:effectLst/>
                <a:latin typeface="+mn-lt"/>
                <a:ea typeface="+mn-ea"/>
                <a:cs typeface="+mn-cs"/>
              </a:rPr>
              <a:t>个转录因子的基序结合，评估了特定碱基对于序列的重要性，并表征最能预测结合的序列特征。</a:t>
            </a:r>
            <a:endParaRPr kumimoji="1" lang="zh-CN" altLang="en-US" dirty="0"/>
          </a:p>
        </p:txBody>
      </p:sp>
      <p:sp>
        <p:nvSpPr>
          <p:cNvPr id="4" name="灯片编号占位符 3"/>
          <p:cNvSpPr>
            <a:spLocks noGrp="1"/>
          </p:cNvSpPr>
          <p:nvPr>
            <p:ph type="sldNum" sz="quarter" idx="5"/>
          </p:nvPr>
        </p:nvSpPr>
        <p:spPr/>
        <p:txBody>
          <a:bodyPr/>
          <a:lstStyle/>
          <a:p>
            <a:fld id="{BB933A62-8780-4CAA-8D19-25292B7F5684}" type="slidenum">
              <a:rPr lang="zh-CN" altLang="en-US" smtClean="0"/>
              <a:t>1</a:t>
            </a:fld>
            <a:endParaRPr lang="zh-CN" altLang="en-US"/>
          </a:p>
        </p:txBody>
      </p:sp>
    </p:spTree>
    <p:extLst>
      <p:ext uri="{BB962C8B-B14F-4D97-AF65-F5344CB8AC3E}">
        <p14:creationId xmlns:p14="http://schemas.microsoft.com/office/powerpoint/2010/main" val="40389451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a</a:t>
            </a:r>
            <a:r>
              <a:rPr lang="zh-CN" altLang="en-US" sz="1200" b="0" i="0" kern="1200" dirty="0">
                <a:solidFill>
                  <a:schemeClr val="tx1"/>
                </a:solidFill>
                <a:effectLst/>
                <a:latin typeface="+mn-lt"/>
                <a:ea typeface="+mn-ea"/>
                <a:cs typeface="+mn-cs"/>
              </a:rPr>
              <a:t>）</a:t>
            </a:r>
            <a:r>
              <a:rPr lang="en" altLang="zh-CN" sz="1200" b="0" i="0" kern="1200" dirty="0" err="1">
                <a:solidFill>
                  <a:schemeClr val="tx1"/>
                </a:solidFill>
                <a:effectLst/>
                <a:latin typeface="+mn-lt"/>
                <a:ea typeface="+mn-ea"/>
                <a:cs typeface="+mn-cs"/>
              </a:rPr>
              <a:t>DeepLIFT</a:t>
            </a:r>
            <a:r>
              <a:rPr lang="zh-CN" altLang="en-US" sz="1200" b="0" i="0" kern="1200" dirty="0">
                <a:solidFill>
                  <a:schemeClr val="tx1"/>
                </a:solidFill>
                <a:effectLst/>
                <a:latin typeface="+mn-lt"/>
                <a:ea typeface="+mn-ea"/>
                <a:cs typeface="+mn-cs"/>
              </a:rPr>
              <a:t>目前不支持包含</a:t>
            </a:r>
            <a:r>
              <a:rPr lang="en" altLang="zh-CN" sz="1200" b="0" i="0" kern="1200" dirty="0">
                <a:solidFill>
                  <a:schemeClr val="tx1"/>
                </a:solidFill>
                <a:effectLst/>
                <a:latin typeface="+mn-lt"/>
                <a:ea typeface="+mn-ea"/>
                <a:cs typeface="+mn-cs"/>
              </a:rPr>
              <a:t>RNN</a:t>
            </a:r>
            <a:r>
              <a:rPr lang="zh-CN" altLang="en-US" sz="1200" b="0" i="0" kern="1200" dirty="0">
                <a:solidFill>
                  <a:schemeClr val="tx1"/>
                </a:solidFill>
                <a:effectLst/>
                <a:latin typeface="+mn-lt"/>
                <a:ea typeface="+mn-ea"/>
                <a:cs typeface="+mn-cs"/>
              </a:rPr>
              <a:t>的混合体系结构。应用</a:t>
            </a:r>
            <a:r>
              <a:rPr lang="en" altLang="zh-CN" sz="1200" b="0" i="0" kern="1200" dirty="0" err="1">
                <a:solidFill>
                  <a:schemeClr val="tx1"/>
                </a:solidFill>
                <a:effectLst/>
                <a:latin typeface="+mn-lt"/>
                <a:ea typeface="+mn-ea"/>
                <a:cs typeface="+mn-cs"/>
              </a:rPr>
              <a:t>DanQ</a:t>
            </a:r>
            <a:r>
              <a:rPr lang="zh-CN" altLang="en-US" sz="1200" b="0" i="0" kern="1200" dirty="0">
                <a:solidFill>
                  <a:schemeClr val="tx1"/>
                </a:solidFill>
                <a:effectLst/>
                <a:latin typeface="+mn-lt"/>
                <a:ea typeface="+mn-ea"/>
                <a:cs typeface="+mn-cs"/>
              </a:rPr>
              <a:t>作为模型体系结构</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因为后面的结果</a:t>
            </a:r>
            <a:r>
              <a:rPr lang="en" altLang="zh-CN" sz="1200" b="0" i="0" kern="1200" dirty="0" err="1">
                <a:solidFill>
                  <a:schemeClr val="tx1"/>
                </a:solidFill>
                <a:effectLst/>
                <a:latin typeface="+mn-lt"/>
                <a:ea typeface="+mn-ea"/>
                <a:cs typeface="+mn-cs"/>
              </a:rPr>
              <a:t>DanQ</a:t>
            </a:r>
            <a:r>
              <a:rPr lang="zh-CN" altLang="en-US" sz="1200" b="0" i="0" kern="1200" dirty="0">
                <a:solidFill>
                  <a:schemeClr val="tx1"/>
                </a:solidFill>
                <a:effectLst/>
                <a:latin typeface="+mn-lt"/>
                <a:ea typeface="+mn-ea"/>
                <a:cs typeface="+mn-cs"/>
              </a:rPr>
              <a:t>的更</a:t>
            </a:r>
            <a:r>
              <a:rPr lang="zh-CN" altLang="en" sz="1200" b="0" i="0" kern="1200" dirty="0">
                <a:solidFill>
                  <a:schemeClr val="tx1"/>
                </a:solidFill>
                <a:effectLst/>
                <a:latin typeface="+mn-lt"/>
                <a:ea typeface="+mn-ea"/>
                <a:cs typeface="+mn-cs"/>
              </a:rPr>
              <a:t>好</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b</a:t>
            </a:r>
            <a:r>
              <a:rPr lang="zh-CN" altLang="en-US" sz="1200" b="0" i="0" kern="1200" dirty="0">
                <a:solidFill>
                  <a:schemeClr val="tx1"/>
                </a:solidFill>
                <a:effectLst/>
                <a:latin typeface="+mn-lt"/>
                <a:ea typeface="+mn-ea"/>
                <a:cs typeface="+mn-cs"/>
              </a:rPr>
              <a:t>）所有序列都包含</a:t>
            </a:r>
            <a:r>
              <a:rPr lang="en" altLang="zh-CN" sz="1200" b="0" i="0" kern="1200" dirty="0">
                <a:solidFill>
                  <a:schemeClr val="tx1"/>
                </a:solidFill>
                <a:effectLst/>
                <a:latin typeface="+mn-lt"/>
                <a:ea typeface="+mn-ea"/>
                <a:cs typeface="+mn-cs"/>
              </a:rPr>
              <a:t>GATA1</a:t>
            </a:r>
            <a:r>
              <a:rPr lang="zh-CN" altLang="en-US" sz="1200" b="0" i="0" kern="1200" dirty="0">
                <a:solidFill>
                  <a:schemeClr val="tx1"/>
                </a:solidFill>
                <a:effectLst/>
                <a:latin typeface="+mn-lt"/>
                <a:ea typeface="+mn-ea"/>
                <a:cs typeface="+mn-cs"/>
              </a:rPr>
              <a:t>基序，正样本就是包含</a:t>
            </a:r>
            <a:r>
              <a:rPr lang="en-US" altLang="zh-CN" sz="1200" b="0" i="0" kern="1200" dirty="0">
                <a:solidFill>
                  <a:schemeClr val="tx1"/>
                </a:solidFill>
                <a:effectLst/>
                <a:latin typeface="+mn-lt"/>
                <a:ea typeface="+mn-ea"/>
                <a:cs typeface="+mn-cs"/>
              </a:rPr>
              <a:t>TAL1</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context</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motif</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GATA1</a:t>
            </a:r>
            <a:r>
              <a:rPr lang="zh-CN" altLang="en-US" sz="1200" b="0" i="0" kern="1200" dirty="0">
                <a:solidFill>
                  <a:schemeClr val="tx1"/>
                </a:solidFill>
                <a:effectLst/>
                <a:latin typeface="+mn-lt"/>
                <a:ea typeface="+mn-ea"/>
                <a:cs typeface="+mn-cs"/>
              </a:rPr>
              <a:t>得分越低，即图越干净越好，所以</a:t>
            </a:r>
            <a:r>
              <a:rPr lang="en" altLang="zh-CN" sz="1200" b="0" i="0" kern="1200" dirty="0">
                <a:solidFill>
                  <a:schemeClr val="tx1"/>
                </a:solidFill>
                <a:effectLst/>
                <a:latin typeface="+mn-lt"/>
                <a:ea typeface="+mn-ea"/>
                <a:cs typeface="+mn-cs"/>
              </a:rPr>
              <a:t>Grad-CAM</a:t>
            </a:r>
            <a:r>
              <a:rPr lang="zh-CN" altLang="en" sz="1200" b="0" i="0" kern="1200" dirty="0">
                <a:solidFill>
                  <a:schemeClr val="tx1"/>
                </a:solidFill>
                <a:effectLst/>
                <a:latin typeface="+mn-lt"/>
                <a:ea typeface="+mn-ea"/>
                <a:cs typeface="+mn-cs"/>
              </a:rPr>
              <a:t>效果</a:t>
            </a:r>
            <a:r>
              <a:rPr lang="zh-CN" altLang="en-US" sz="1200" b="0" i="0" kern="1200" dirty="0">
                <a:solidFill>
                  <a:schemeClr val="tx1"/>
                </a:solidFill>
                <a:effectLst/>
                <a:latin typeface="+mn-lt"/>
                <a:ea typeface="+mn-ea"/>
                <a:cs typeface="+mn-cs"/>
              </a:rPr>
              <a:t>更好。</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c</a:t>
            </a:r>
            <a:r>
              <a:rPr lang="zh-CN" altLang="en-US"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Grad-CAM</a:t>
            </a:r>
            <a:r>
              <a:rPr lang="zh-CN" altLang="en" sz="1200" b="0" i="0" kern="1200" dirty="0">
                <a:solidFill>
                  <a:schemeClr val="tx1"/>
                </a:solidFill>
                <a:effectLst/>
                <a:latin typeface="+mn-lt"/>
                <a:ea typeface="+mn-ea"/>
                <a:cs typeface="+mn-cs"/>
              </a:rPr>
              <a:t>效果</a:t>
            </a:r>
            <a:r>
              <a:rPr lang="zh-CN" altLang="en-US" sz="1200" b="0" i="0" kern="1200" dirty="0">
                <a:solidFill>
                  <a:schemeClr val="tx1"/>
                </a:solidFill>
                <a:effectLst/>
                <a:latin typeface="+mn-lt"/>
                <a:ea typeface="+mn-ea"/>
                <a:cs typeface="+mn-cs"/>
              </a:rPr>
              <a:t>好的一个例子展示</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365461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r>
              <a:rPr lang="en-US" altLang="zh-CN" dirty="0"/>
              <a:t>d</a:t>
            </a:r>
            <a:r>
              <a:rPr lang="zh-CN" altLang="en-US" dirty="0"/>
              <a:t>）趋势：</a:t>
            </a:r>
            <a:r>
              <a:rPr lang="zh-CN" altLang="en-US" sz="1200" b="0" i="0" kern="1200" dirty="0">
                <a:solidFill>
                  <a:schemeClr val="tx1"/>
                </a:solidFill>
                <a:effectLst/>
                <a:latin typeface="+mn-lt"/>
                <a:ea typeface="+mn-ea"/>
                <a:cs typeface="+mn-cs"/>
              </a:rPr>
              <a:t>最接近核心基序的序列往往具有最高的影响</a:t>
            </a:r>
            <a:endParaRPr lang="en-US" altLang="zh-CN" dirty="0"/>
          </a:p>
          <a:p>
            <a:r>
              <a:rPr lang="zh-CN" altLang="en-US" dirty="0"/>
              <a:t>（</a:t>
            </a:r>
            <a:r>
              <a:rPr lang="en-US" altLang="zh-CN" dirty="0"/>
              <a:t>e</a:t>
            </a:r>
            <a:r>
              <a:rPr lang="zh-CN" altLang="en-US" dirty="0"/>
              <a:t>）先看</a:t>
            </a:r>
            <a:r>
              <a:rPr lang="zh-CN" altLang="en-US" b="1" dirty="0"/>
              <a:t>红色</a:t>
            </a:r>
            <a:r>
              <a:rPr lang="zh-CN" altLang="en-US" dirty="0"/>
              <a:t>，</a:t>
            </a:r>
            <a:r>
              <a:rPr lang="en" altLang="zh-CN" sz="1200" b="0" i="0" kern="1200" dirty="0">
                <a:solidFill>
                  <a:schemeClr val="tx1"/>
                </a:solidFill>
                <a:effectLst/>
                <a:latin typeface="+mn-lt"/>
                <a:ea typeface="+mn-ea"/>
                <a:cs typeface="+mn-cs"/>
              </a:rPr>
              <a:t>CTCF</a:t>
            </a:r>
            <a:r>
              <a:rPr lang="zh-CN" altLang="en-US" sz="1200" b="0" i="0" kern="1200" dirty="0">
                <a:solidFill>
                  <a:schemeClr val="tx1"/>
                </a:solidFill>
                <a:effectLst/>
                <a:latin typeface="+mn-lt"/>
                <a:ea typeface="+mn-ea"/>
                <a:cs typeface="+mn-cs"/>
              </a:rPr>
              <a:t>结合高度集中在基序附近，</a:t>
            </a:r>
            <a:r>
              <a:rPr lang="en" altLang="zh-CN" sz="1200" b="0" i="0" kern="1200" dirty="0">
                <a:solidFill>
                  <a:schemeClr val="tx1"/>
                </a:solidFill>
                <a:effectLst/>
                <a:latin typeface="+mn-lt"/>
                <a:ea typeface="+mn-ea"/>
                <a:cs typeface="+mn-cs"/>
              </a:rPr>
              <a:t>YY1</a:t>
            </a:r>
            <a:r>
              <a:rPr lang="zh-CN" altLang="en-US" sz="1200" b="0" i="0" kern="1200" dirty="0">
                <a:solidFill>
                  <a:schemeClr val="tx1"/>
                </a:solidFill>
                <a:effectLst/>
                <a:latin typeface="+mn-lt"/>
                <a:ea typeface="+mn-ea"/>
                <a:cs typeface="+mn-cs"/>
              </a:rPr>
              <a:t>的重要碱基分布在整个</a:t>
            </a:r>
            <a:r>
              <a:rPr lang="en-US" altLang="zh-CN" sz="1200" b="0" i="0" kern="1200" dirty="0">
                <a:solidFill>
                  <a:schemeClr val="tx1"/>
                </a:solidFill>
                <a:effectLst/>
                <a:latin typeface="+mn-lt"/>
                <a:ea typeface="+mn-ea"/>
                <a:cs typeface="+mn-cs"/>
              </a:rPr>
              <a:t>1</a:t>
            </a:r>
            <a:r>
              <a:rPr lang="en" altLang="zh-CN" sz="1200" b="0" i="0" kern="1200" dirty="0">
                <a:solidFill>
                  <a:schemeClr val="tx1"/>
                </a:solidFill>
                <a:effectLst/>
                <a:latin typeface="+mn-lt"/>
                <a:ea typeface="+mn-ea"/>
                <a:cs typeface="+mn-cs"/>
              </a:rPr>
              <a:t>kb</a:t>
            </a:r>
            <a:r>
              <a:rPr lang="zh-CN" altLang="en-US" sz="1200" b="0" i="0" kern="1200" dirty="0">
                <a:solidFill>
                  <a:schemeClr val="tx1"/>
                </a:solidFill>
                <a:effectLst/>
                <a:latin typeface="+mn-lt"/>
                <a:ea typeface="+mn-ea"/>
                <a:cs typeface="+mn-cs"/>
              </a:rPr>
              <a:t>区域</a:t>
            </a:r>
            <a:endParaRPr lang="en-US" altLang="zh-CN" sz="1200" b="0" i="0" kern="1200" dirty="0">
              <a:solidFill>
                <a:schemeClr val="tx1"/>
              </a:solidFill>
              <a:effectLst/>
              <a:latin typeface="+mn-lt"/>
              <a:ea typeface="+mn-ea"/>
              <a:cs typeface="+mn-cs"/>
            </a:endParaRPr>
          </a:p>
          <a:p>
            <a:r>
              <a:rPr lang="zh-CN" altLang="en-US" dirty="0"/>
              <a:t>然后</a:t>
            </a:r>
            <a:r>
              <a:rPr lang="zh-CN" altLang="en-US" b="1" dirty="0"/>
              <a:t>黑色想说明的是</a:t>
            </a:r>
            <a:r>
              <a:rPr lang="zh-CN" altLang="en-US" dirty="0"/>
              <a:t>，</a:t>
            </a:r>
            <a:r>
              <a:rPr lang="zh-CN" altLang="en-US" sz="1200" b="0" i="0" kern="1200" dirty="0">
                <a:solidFill>
                  <a:schemeClr val="tx1"/>
                </a:solidFill>
                <a:effectLst/>
                <a:latin typeface="+mn-lt"/>
                <a:ea typeface="+mn-ea"/>
                <a:cs typeface="+mn-cs"/>
              </a:rPr>
              <a:t>核心</a:t>
            </a:r>
            <a:r>
              <a:rPr lang="en-US" altLang="zh-CN" sz="1200" b="0" i="0" kern="1200" dirty="0">
                <a:solidFill>
                  <a:schemeClr val="tx1"/>
                </a:solidFill>
                <a:effectLst/>
                <a:latin typeface="+mn-lt"/>
                <a:ea typeface="+mn-ea"/>
                <a:cs typeface="+mn-cs"/>
              </a:rPr>
              <a:t>motif</a:t>
            </a:r>
            <a:r>
              <a:rPr lang="zh-CN" altLang="en-US" sz="1200" b="0" i="0" kern="1200" dirty="0">
                <a:solidFill>
                  <a:schemeClr val="tx1"/>
                </a:solidFill>
                <a:effectLst/>
                <a:latin typeface="+mn-lt"/>
                <a:ea typeface="+mn-ea"/>
                <a:cs typeface="+mn-cs"/>
              </a:rPr>
              <a:t>的差异对某些</a:t>
            </a:r>
            <a:r>
              <a:rPr lang="en" altLang="zh-CN" sz="1200" b="0" i="0" kern="1200" dirty="0">
                <a:solidFill>
                  <a:schemeClr val="tx1"/>
                </a:solidFill>
                <a:effectLst/>
                <a:latin typeface="+mn-lt"/>
                <a:ea typeface="+mn-ea"/>
                <a:cs typeface="+mn-cs"/>
              </a:rPr>
              <a:t>TF</a:t>
            </a:r>
            <a:r>
              <a:rPr lang="zh-CN" altLang="en-US" sz="1200" b="0" i="0" kern="1200" dirty="0">
                <a:solidFill>
                  <a:schemeClr val="tx1"/>
                </a:solidFill>
                <a:effectLst/>
                <a:latin typeface="+mn-lt"/>
                <a:ea typeface="+mn-ea"/>
                <a:cs typeface="+mn-cs"/>
              </a:rPr>
              <a:t>本身的重要性得分较高</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如</a:t>
            </a:r>
            <a:r>
              <a:rPr lang="en" altLang="zh-CN" sz="1200" b="0" i="0" kern="1200" dirty="0">
                <a:solidFill>
                  <a:schemeClr val="tx1"/>
                </a:solidFill>
                <a:effectLst/>
                <a:latin typeface="+mn-lt"/>
                <a:ea typeface="+mn-ea"/>
                <a:cs typeface="+mn-cs"/>
              </a:rPr>
              <a:t>CTCF</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，但对其他</a:t>
            </a:r>
            <a:r>
              <a:rPr lang="en" altLang="zh-CN" sz="1200" b="0" i="0" kern="1200" dirty="0">
                <a:solidFill>
                  <a:schemeClr val="tx1"/>
                </a:solidFill>
                <a:effectLst/>
                <a:latin typeface="+mn-lt"/>
                <a:ea typeface="+mn-ea"/>
                <a:cs typeface="+mn-cs"/>
              </a:rPr>
              <a:t>TF</a:t>
            </a:r>
            <a:r>
              <a:rPr lang="zh-CN" altLang="en-US" sz="1200" b="0" i="0" kern="1200" dirty="0">
                <a:solidFill>
                  <a:schemeClr val="tx1"/>
                </a:solidFill>
                <a:effectLst/>
                <a:latin typeface="+mn-lt"/>
                <a:ea typeface="+mn-ea"/>
                <a:cs typeface="+mn-cs"/>
              </a:rPr>
              <a:t>的重要性得分不高</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例如，</a:t>
            </a:r>
            <a:r>
              <a:rPr lang="en" altLang="zh-CN" sz="1200" b="0" i="0" kern="1200" dirty="0">
                <a:solidFill>
                  <a:schemeClr val="tx1"/>
                </a:solidFill>
                <a:effectLst/>
                <a:latin typeface="+mn-lt"/>
                <a:ea typeface="+mn-ea"/>
                <a:cs typeface="+mn-cs"/>
              </a:rPr>
              <a:t>MEF2A</a:t>
            </a:r>
            <a:r>
              <a:rPr lang="zh-CN" altLang="en" sz="1200" b="0" i="0" kern="1200" dirty="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232428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对于每个</a:t>
            </a:r>
            <a:r>
              <a:rPr lang="en" altLang="zh-CN" dirty="0"/>
              <a:t>TF</a:t>
            </a:r>
            <a:r>
              <a:rPr lang="zh-CN" altLang="en-US" dirty="0"/>
              <a:t>，检验</a:t>
            </a:r>
            <a:r>
              <a:rPr lang="en-US" altLang="zh-CN" b="1" dirty="0"/>
              <a:t>5-</a:t>
            </a:r>
            <a:r>
              <a:rPr lang="en" altLang="zh-CN" b="1" dirty="0" err="1"/>
              <a:t>mer</a:t>
            </a:r>
            <a:r>
              <a:rPr lang="zh-CN" altLang="en-US" dirty="0"/>
              <a:t>是否在</a:t>
            </a:r>
            <a:r>
              <a:rPr lang="en" altLang="zh-CN" sz="1200" b="1" kern="1200" dirty="0">
                <a:solidFill>
                  <a:schemeClr val="tx1"/>
                </a:solidFill>
                <a:effectLst/>
                <a:latin typeface="+mn-lt"/>
                <a:ea typeface="+mn-ea"/>
                <a:cs typeface="+mn-cs"/>
              </a:rPr>
              <a:t>Grad-CAM</a:t>
            </a:r>
            <a:r>
              <a:rPr lang="zh-CN" altLang="en-US" sz="1200" b="1" kern="1200" dirty="0">
                <a:solidFill>
                  <a:schemeClr val="tx1"/>
                </a:solidFill>
                <a:effectLst/>
                <a:latin typeface="+mn-lt"/>
                <a:ea typeface="+mn-ea"/>
                <a:cs typeface="+mn-cs"/>
              </a:rPr>
              <a:t>得分</a:t>
            </a:r>
            <a:r>
              <a:rPr lang="zh-CN" altLang="en-US" b="1" dirty="0"/>
              <a:t>最高的</a:t>
            </a:r>
            <a:r>
              <a:rPr lang="en-US" altLang="zh-CN" b="1" dirty="0"/>
              <a:t>5-</a:t>
            </a:r>
            <a:r>
              <a:rPr lang="en" altLang="zh-CN" b="1" dirty="0" err="1"/>
              <a:t>mer</a:t>
            </a:r>
            <a:r>
              <a:rPr lang="zh-CN" altLang="en-US" dirty="0"/>
              <a:t>中富集，</a:t>
            </a:r>
            <a:r>
              <a:rPr lang="zh-CN" altLang="en-US" sz="1200" b="0" i="0" kern="1200" dirty="0">
                <a:solidFill>
                  <a:schemeClr val="tx1"/>
                </a:solidFill>
                <a:effectLst/>
                <a:latin typeface="+mn-lt"/>
                <a:ea typeface="+mn-ea"/>
                <a:cs typeface="+mn-cs"/>
              </a:rPr>
              <a:t>识别对绑定状态影响最大的上下文序列特征。如果</a:t>
            </a:r>
            <a:r>
              <a:rPr lang="en-US" altLang="zh-CN" sz="1200" b="0" i="0" kern="1200" dirty="0">
                <a:solidFill>
                  <a:schemeClr val="tx1"/>
                </a:solidFill>
                <a:effectLst/>
                <a:latin typeface="+mn-lt"/>
                <a:ea typeface="+mn-ea"/>
                <a:cs typeface="+mn-cs"/>
              </a:rPr>
              <a:t>OR</a:t>
            </a:r>
            <a:r>
              <a:rPr lang="zh-CN" altLang="en-US" sz="1200" b="0" i="0" kern="1200" dirty="0">
                <a:solidFill>
                  <a:schemeClr val="tx1"/>
                </a:solidFill>
                <a:effectLst/>
                <a:latin typeface="+mn-lt"/>
                <a:ea typeface="+mn-ea"/>
                <a:cs typeface="+mn-cs"/>
              </a:rPr>
              <a:t>大且显著则说明对绑定状态影响最大。</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640753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刚好这数据也是有</a:t>
            </a:r>
            <a:r>
              <a:rPr lang="en-US" altLang="zh-CN" sz="1200" b="0" i="0" kern="1200" dirty="0">
                <a:solidFill>
                  <a:schemeClr val="tx1"/>
                </a:solidFill>
                <a:effectLst/>
                <a:latin typeface="+mn-lt"/>
                <a:ea typeface="+mn-ea"/>
                <a:cs typeface="+mn-cs"/>
              </a:rPr>
              <a:t>bound</a:t>
            </a:r>
            <a:r>
              <a:rPr lang="zh-CN" altLang="en-US" sz="1200" b="0" i="0" kern="1200" dirty="0">
                <a:solidFill>
                  <a:schemeClr val="tx1"/>
                </a:solidFill>
                <a:effectLst/>
                <a:latin typeface="+mn-lt"/>
                <a:ea typeface="+mn-ea"/>
                <a:cs typeface="+mn-cs"/>
              </a:rPr>
              <a:t>和非</a:t>
            </a:r>
            <a:r>
              <a:rPr lang="en-US" altLang="zh-CN" sz="1200" b="0" i="0" kern="1200" dirty="0">
                <a:solidFill>
                  <a:schemeClr val="tx1"/>
                </a:solidFill>
                <a:effectLst/>
                <a:latin typeface="+mn-lt"/>
                <a:ea typeface="+mn-ea"/>
                <a:cs typeface="+mn-cs"/>
              </a:rPr>
              <a:t>bound</a:t>
            </a:r>
            <a:r>
              <a:rPr lang="zh-CN" altLang="en-US" sz="1200" b="0" i="0" kern="1200" dirty="0">
                <a:solidFill>
                  <a:schemeClr val="tx1"/>
                </a:solidFill>
                <a:effectLst/>
                <a:latin typeface="+mn-lt"/>
                <a:ea typeface="+mn-ea"/>
                <a:cs typeface="+mn-cs"/>
              </a:rPr>
              <a:t>两类，发生次数也就是</a:t>
            </a:r>
            <a:r>
              <a:rPr lang="en-US" altLang="zh-CN" sz="1200" b="0" i="0" kern="1200" dirty="0">
                <a:solidFill>
                  <a:schemeClr val="tx1"/>
                </a:solidFill>
                <a:effectLst/>
                <a:latin typeface="+mn-lt"/>
                <a:ea typeface="+mn-ea"/>
                <a:cs typeface="+mn-cs"/>
              </a:rPr>
              <a:t>k-</a:t>
            </a:r>
            <a:r>
              <a:rPr lang="en-US" altLang="zh-CN" sz="1200" b="0" i="0" kern="1200" dirty="0" err="1">
                <a:solidFill>
                  <a:schemeClr val="tx1"/>
                </a:solidFill>
                <a:effectLst/>
                <a:latin typeface="+mn-lt"/>
                <a:ea typeface="+mn-ea"/>
                <a:cs typeface="+mn-cs"/>
              </a:rPr>
              <a:t>mer</a:t>
            </a:r>
            <a:r>
              <a:rPr lang="zh-CN" altLang="en-US" sz="1200" b="0" i="0" kern="1200" dirty="0">
                <a:solidFill>
                  <a:schemeClr val="tx1"/>
                </a:solidFill>
                <a:effectLst/>
                <a:latin typeface="+mn-lt"/>
                <a:ea typeface="+mn-ea"/>
                <a:cs typeface="+mn-cs"/>
              </a:rPr>
              <a:t>在</a:t>
            </a:r>
            <a:r>
              <a:rPr lang="en-US" altLang="zh-CN" sz="1200" b="0" i="0" kern="1200" dirty="0">
                <a:solidFill>
                  <a:schemeClr val="tx1"/>
                </a:solidFill>
                <a:effectLst/>
                <a:latin typeface="+mn-lt"/>
                <a:ea typeface="+mn-ea"/>
                <a:cs typeface="+mn-cs"/>
              </a:rPr>
              <a:t>TF</a:t>
            </a:r>
            <a:r>
              <a:rPr lang="zh-CN" altLang="en-US" sz="1200" b="0" i="0" kern="1200" dirty="0">
                <a:solidFill>
                  <a:schemeClr val="tx1"/>
                </a:solidFill>
                <a:effectLst/>
                <a:latin typeface="+mn-lt"/>
                <a:ea typeface="+mn-ea"/>
                <a:cs typeface="+mn-cs"/>
              </a:rPr>
              <a:t>中出现次数，</a:t>
            </a:r>
            <a:r>
              <a:rPr lang="zh-CN" altLang="en" sz="1200" b="0" i="0" kern="1200" dirty="0">
                <a:solidFill>
                  <a:schemeClr val="tx1"/>
                </a:solidFill>
                <a:effectLst/>
                <a:latin typeface="+mn-lt"/>
                <a:ea typeface="+mn-ea"/>
                <a:cs typeface="+mn-cs"/>
              </a:rPr>
              <a:t>求得</a:t>
            </a:r>
            <a:r>
              <a:rPr lang="zh-CN" altLang="en-US" sz="1200" b="0" i="0" kern="1200" dirty="0">
                <a:solidFill>
                  <a:schemeClr val="tx1"/>
                </a:solidFill>
                <a:effectLst/>
                <a:latin typeface="+mn-lt"/>
                <a:ea typeface="+mn-ea"/>
                <a:cs typeface="+mn-cs"/>
              </a:rPr>
              <a:t>优势比后，</a:t>
            </a:r>
            <a:r>
              <a:rPr lang="en" altLang="zh-CN" sz="1200" b="0" i="0" kern="1200" dirty="0">
                <a:solidFill>
                  <a:schemeClr val="tx1"/>
                </a:solidFill>
                <a:effectLst/>
                <a:latin typeface="+mn-lt"/>
                <a:ea typeface="+mn-ea"/>
                <a:cs typeface="+mn-cs"/>
              </a:rPr>
              <a:t>OR</a:t>
            </a:r>
            <a:r>
              <a:rPr lang="zh-CN" altLang="en-US" sz="1200" b="0" i="0" kern="1200" dirty="0">
                <a:solidFill>
                  <a:schemeClr val="tx1"/>
                </a:solidFill>
                <a:effectLst/>
                <a:latin typeface="+mn-lt"/>
                <a:ea typeface="+mn-ea"/>
                <a:cs typeface="+mn-cs"/>
              </a:rPr>
              <a:t>值大于</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越大越可能是影响</a:t>
            </a:r>
            <a:r>
              <a:rPr lang="en-US" altLang="zh-CN" sz="1200" b="0" i="0" kern="1200" dirty="0">
                <a:solidFill>
                  <a:schemeClr val="tx1"/>
                </a:solidFill>
                <a:effectLst/>
                <a:latin typeface="+mn-lt"/>
                <a:ea typeface="+mn-ea"/>
                <a:cs typeface="+mn-cs"/>
              </a:rPr>
              <a:t>bound</a:t>
            </a:r>
            <a:r>
              <a:rPr lang="zh-CN" altLang="en-US" sz="1200" b="0" i="0" kern="1200" dirty="0">
                <a:solidFill>
                  <a:schemeClr val="tx1"/>
                </a:solidFill>
                <a:effectLst/>
                <a:latin typeface="+mn-lt"/>
                <a:ea typeface="+mn-ea"/>
                <a:cs typeface="+mn-cs"/>
              </a:rPr>
              <a:t>的因素。</a:t>
            </a:r>
            <a:endParaRPr lang="en-US" altLang="zh-CN" sz="1200" b="0" i="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Fisher</a:t>
            </a:r>
            <a:r>
              <a:rPr lang="zh-CN" altLang="en-US" sz="1200" b="0" i="0" kern="1200" dirty="0">
                <a:solidFill>
                  <a:schemeClr val="tx1"/>
                </a:solidFill>
                <a:effectLst/>
                <a:latin typeface="+mn-lt"/>
                <a:ea typeface="+mn-ea"/>
                <a:cs typeface="+mn-cs"/>
              </a:rPr>
              <a:t>精确检验和</a:t>
            </a:r>
            <a:r>
              <a:rPr lang="en" altLang="zh-CN" dirty="0"/>
              <a:t>BH</a:t>
            </a:r>
            <a:r>
              <a:rPr lang="zh-CN" altLang="en" dirty="0"/>
              <a:t>校正</a:t>
            </a:r>
            <a:endParaRPr lang="en" altLang="zh-CN" dirty="0"/>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4228227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不显著（</a:t>
            </a:r>
            <a:r>
              <a:rPr lang="zh-CN" altLang="en-US" sz="1200" b="0" kern="1200" dirty="0">
                <a:solidFill>
                  <a:schemeClr val="tx1"/>
                </a:solidFill>
                <a:effectLst/>
                <a:latin typeface="+mn-lt"/>
                <a:ea typeface="+mn-ea"/>
                <a:cs typeface="+mn-cs"/>
              </a:rPr>
              <a:t>原始</a:t>
            </a:r>
            <a:r>
              <a:rPr lang="en-US" altLang="zh-CN" sz="1200" b="0" kern="1200" dirty="0">
                <a:solidFill>
                  <a:schemeClr val="tx1"/>
                </a:solidFill>
                <a:effectLst/>
                <a:latin typeface="+mn-lt"/>
                <a:ea typeface="+mn-ea"/>
                <a:cs typeface="+mn-cs"/>
              </a:rPr>
              <a:t>p</a:t>
            </a:r>
            <a:r>
              <a:rPr lang="zh-CN" altLang="en-US" sz="1200" b="0" kern="1200" dirty="0">
                <a:solidFill>
                  <a:schemeClr val="tx1"/>
                </a:solidFill>
                <a:effectLst/>
                <a:latin typeface="+mn-lt"/>
                <a:ea typeface="+mn-ea"/>
                <a:cs typeface="+mn-cs"/>
              </a:rPr>
              <a:t>值</a:t>
            </a:r>
            <a:r>
              <a:rPr lang="en" altLang="zh-CN" sz="1200" b="0" i="0" kern="1200" dirty="0">
                <a:solidFill>
                  <a:schemeClr val="tx1"/>
                </a:solidFill>
                <a:effectLst/>
                <a:latin typeface="+mn-lt"/>
                <a:ea typeface="+mn-ea"/>
                <a:cs typeface="+mn-cs"/>
              </a:rPr>
              <a:t>≥ 0.01</a:t>
            </a:r>
            <a:r>
              <a:rPr lang="zh-CN" altLang="en"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k-</a:t>
            </a:r>
            <a:r>
              <a:rPr lang="en-US" altLang="zh-CN" sz="1200" b="0" i="0" kern="1200" dirty="0" err="1">
                <a:solidFill>
                  <a:schemeClr val="tx1"/>
                </a:solidFill>
                <a:effectLst/>
                <a:latin typeface="+mn-lt"/>
                <a:ea typeface="+mn-ea"/>
                <a:cs typeface="+mn-cs"/>
              </a:rPr>
              <a:t>mer</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OR</a:t>
            </a:r>
            <a:r>
              <a:rPr lang="zh-CN" altLang="en-US" sz="1200" b="0" i="0" kern="1200" dirty="0">
                <a:solidFill>
                  <a:schemeClr val="tx1"/>
                </a:solidFill>
                <a:effectLst/>
                <a:latin typeface="+mn-lt"/>
                <a:ea typeface="+mn-ea"/>
                <a:cs typeface="+mn-cs"/>
              </a:rPr>
              <a:t>值设置为</a:t>
            </a:r>
            <a:r>
              <a:rPr lang="en-US" altLang="zh-CN" sz="1200" b="0" i="0" kern="1200" dirty="0">
                <a:solidFill>
                  <a:schemeClr val="tx1"/>
                </a:solidFill>
                <a:effectLst/>
                <a:latin typeface="+mn-lt"/>
                <a:ea typeface="+mn-ea"/>
                <a:cs typeface="+mn-cs"/>
              </a:rPr>
              <a:t>0</a:t>
            </a:r>
            <a:r>
              <a:rPr lang="zh-CN" altLang="en-US" sz="1200" b="0" i="0" kern="1200" dirty="0">
                <a:solidFill>
                  <a:schemeClr val="tx1"/>
                </a:solidFill>
                <a:effectLst/>
                <a:latin typeface="+mn-lt"/>
                <a:ea typeface="+mn-ea"/>
                <a:cs typeface="+mn-cs"/>
              </a:rPr>
              <a:t>。</a:t>
            </a:r>
            <a:r>
              <a:rPr lang="zh-CN" altLang="en-US" sz="1200" b="0" kern="1200" dirty="0">
                <a:solidFill>
                  <a:schemeClr val="tx1"/>
                </a:solidFill>
                <a:effectLst/>
                <a:latin typeface="+mn-lt"/>
                <a:ea typeface="+mn-ea"/>
                <a:cs typeface="+mn-cs"/>
              </a:rPr>
              <a:t>原始</a:t>
            </a:r>
            <a:r>
              <a:rPr lang="en-US" altLang="zh-CN" sz="1200" b="0" kern="1200" dirty="0">
                <a:solidFill>
                  <a:schemeClr val="tx1"/>
                </a:solidFill>
                <a:effectLst/>
                <a:latin typeface="+mn-lt"/>
                <a:ea typeface="+mn-ea"/>
                <a:cs typeface="+mn-cs"/>
              </a:rPr>
              <a:t>p</a:t>
            </a:r>
            <a:r>
              <a:rPr lang="zh-CN" altLang="en-US" sz="1200" b="0" kern="1200" dirty="0">
                <a:solidFill>
                  <a:schemeClr val="tx1"/>
                </a:solidFill>
                <a:effectLst/>
                <a:latin typeface="+mn-lt"/>
                <a:ea typeface="+mn-ea"/>
                <a:cs typeface="+mn-cs"/>
              </a:rPr>
              <a:t>值</a:t>
            </a:r>
            <a:r>
              <a:rPr lang="en-US" altLang="zh-CN" sz="1200" b="0" kern="1200" dirty="0">
                <a:solidFill>
                  <a:schemeClr val="tx1"/>
                </a:solidFill>
                <a:effectLst/>
                <a:latin typeface="+mn-lt"/>
                <a:ea typeface="+mn-ea"/>
                <a:cs typeface="+mn-cs"/>
              </a:rPr>
              <a:t>&lt;0.01</a:t>
            </a:r>
            <a:r>
              <a:rPr lang="zh-CN" altLang="en-US" sz="1200" b="0" kern="1200" dirty="0">
                <a:solidFill>
                  <a:schemeClr val="tx1"/>
                </a:solidFill>
                <a:effectLst/>
                <a:latin typeface="+mn-lt"/>
                <a:ea typeface="+mn-ea"/>
                <a:cs typeface="+mn-cs"/>
              </a:rPr>
              <a:t>显著</a:t>
            </a:r>
            <a:r>
              <a:rPr lang="en-US" altLang="zh-CN" sz="1200" b="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 OR</a:t>
            </a:r>
            <a:r>
              <a:rPr lang="zh-CN" altLang="en-US" sz="1200" b="0" i="0" kern="1200" dirty="0">
                <a:solidFill>
                  <a:schemeClr val="tx1"/>
                </a:solidFill>
                <a:effectLst/>
                <a:latin typeface="+mn-lt"/>
                <a:ea typeface="+mn-ea"/>
                <a:cs typeface="+mn-cs"/>
              </a:rPr>
              <a:t>值为刚刚讲的方法计算，并且超过</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设置为</a:t>
            </a:r>
            <a:r>
              <a:rPr lang="en-US" altLang="zh-CN" sz="1200" b="0" i="0" kern="1200" dirty="0">
                <a:solidFill>
                  <a:schemeClr val="tx1"/>
                </a:solidFill>
                <a:effectLst/>
                <a:latin typeface="+mn-lt"/>
                <a:ea typeface="+mn-ea"/>
                <a:cs typeface="+mn-cs"/>
              </a:rPr>
              <a:t>10.</a:t>
            </a:r>
            <a:endParaRPr lang="en" altLang="zh-CN" sz="1200" b="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38TF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GM12878</a:t>
            </a:r>
            <a:r>
              <a:rPr lang="zh-CN" altLang="en-US" sz="1200" kern="1200" dirty="0">
                <a:solidFill>
                  <a:schemeClr val="tx1"/>
                </a:solidFill>
                <a:effectLst/>
                <a:latin typeface="+mn-lt"/>
                <a:ea typeface="+mn-ea"/>
                <a:cs typeface="+mn-cs"/>
              </a:rPr>
              <a:t>，</a:t>
            </a:r>
            <a:r>
              <a:rPr lang="zh-CN" altLang="en" sz="1200" kern="1200" dirty="0">
                <a:solidFill>
                  <a:schemeClr val="tx1"/>
                </a:solidFill>
                <a:effectLst/>
                <a:latin typeface="+mn-lt"/>
                <a:ea typeface="+mn-ea"/>
                <a:cs typeface="+mn-cs"/>
              </a:rPr>
              <a:t>仅仅</a:t>
            </a:r>
            <a:r>
              <a:rPr lang="zh-CN" altLang="en-US" sz="1200" kern="1200" dirty="0">
                <a:solidFill>
                  <a:schemeClr val="tx1"/>
                </a:solidFill>
                <a:effectLst/>
                <a:latin typeface="+mn-lt"/>
                <a:ea typeface="+mn-ea"/>
                <a:cs typeface="+mn-cs"/>
              </a:rPr>
              <a:t>展示</a:t>
            </a:r>
            <a:r>
              <a:rPr lang="en" altLang="zh-CN" sz="1200" kern="1200" dirty="0">
                <a:solidFill>
                  <a:schemeClr val="tx1"/>
                </a:solidFill>
                <a:effectLst/>
                <a:latin typeface="+mn-lt"/>
                <a:ea typeface="+mn-ea"/>
                <a:cs typeface="+mn-cs"/>
              </a:rPr>
              <a:t> </a:t>
            </a:r>
            <a:r>
              <a:rPr lang="en" altLang="zh-CN" sz="1200" b="1" kern="1200" dirty="0">
                <a:solidFill>
                  <a:schemeClr val="tx1"/>
                </a:solidFill>
                <a:effectLst/>
                <a:latin typeface="+mn-lt"/>
                <a:ea typeface="+mn-ea"/>
                <a:cs typeface="+mn-cs"/>
              </a:rPr>
              <a:t>top 50 5-mers </a:t>
            </a:r>
            <a:r>
              <a:rPr lang="zh-CN" altLang="en-US" sz="1200" b="1" kern="1200" dirty="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42376087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为了研究这一框架捕获细胞类型特异性调控功能的能力，作者选择了一种名为</a:t>
            </a:r>
            <a:r>
              <a:rPr lang="en" altLang="zh-CN" sz="1200" b="0" i="0" kern="1200" dirty="0">
                <a:solidFill>
                  <a:schemeClr val="tx1"/>
                </a:solidFill>
                <a:effectLst/>
                <a:latin typeface="+mn-lt"/>
                <a:ea typeface="+mn-ea"/>
                <a:cs typeface="+mn-cs"/>
              </a:rPr>
              <a:t>STAT3</a:t>
            </a:r>
            <a:r>
              <a:rPr lang="zh-CN" altLang="en-US" sz="1200" b="0" i="0" kern="1200" dirty="0">
                <a:solidFill>
                  <a:schemeClr val="tx1"/>
                </a:solidFill>
                <a:effectLst/>
                <a:latin typeface="+mn-lt"/>
                <a:ea typeface="+mn-ea"/>
                <a:cs typeface="+mn-cs"/>
              </a:rPr>
              <a:t>的</a:t>
            </a:r>
            <a:r>
              <a:rPr lang="en" altLang="zh-CN" sz="1200" b="0" i="0" kern="1200" dirty="0">
                <a:solidFill>
                  <a:schemeClr val="tx1"/>
                </a:solidFill>
                <a:effectLst/>
                <a:latin typeface="+mn-lt"/>
                <a:ea typeface="+mn-ea"/>
                <a:cs typeface="+mn-cs"/>
              </a:rPr>
              <a:t>TF</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并使用来自三种细胞类型（</a:t>
            </a:r>
            <a:r>
              <a:rPr lang="en" altLang="zh-CN" sz="1200" b="0" i="0" kern="1200" dirty="0">
                <a:solidFill>
                  <a:schemeClr val="tx1"/>
                </a:solidFill>
                <a:effectLst/>
                <a:latin typeface="+mn-lt"/>
                <a:ea typeface="+mn-ea"/>
                <a:cs typeface="+mn-cs"/>
              </a:rPr>
              <a:t>GM12878</a:t>
            </a:r>
            <a:r>
              <a:rPr lang="zh-CN" altLang="e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CD4 + Th17</a:t>
            </a:r>
            <a:r>
              <a:rPr lang="zh-CN" altLang="en-US" sz="1200" b="0" i="0" kern="1200" dirty="0">
                <a:solidFill>
                  <a:schemeClr val="tx1"/>
                </a:solidFill>
                <a:effectLst/>
                <a:latin typeface="+mn-lt"/>
                <a:ea typeface="+mn-ea"/>
                <a:cs typeface="+mn-cs"/>
              </a:rPr>
              <a:t>和</a:t>
            </a:r>
            <a:r>
              <a:rPr lang="en" altLang="zh-CN" sz="1200" b="0" i="0" kern="1200" dirty="0">
                <a:solidFill>
                  <a:schemeClr val="tx1"/>
                </a:solidFill>
                <a:effectLst/>
                <a:latin typeface="+mn-lt"/>
                <a:ea typeface="+mn-ea"/>
                <a:cs typeface="+mn-cs"/>
              </a:rPr>
              <a:t>HeLa</a:t>
            </a:r>
            <a:r>
              <a:rPr lang="zh-CN" altLang="en-US" sz="1200" b="0" i="0" kern="1200" dirty="0">
                <a:solidFill>
                  <a:schemeClr val="tx1"/>
                </a:solidFill>
                <a:effectLst/>
                <a:latin typeface="+mn-lt"/>
                <a:ea typeface="+mn-ea"/>
                <a:cs typeface="+mn-cs"/>
              </a:rPr>
              <a:t>细胞）的</a:t>
            </a:r>
            <a:r>
              <a:rPr lang="en" altLang="zh-CN" sz="1200" b="0" i="0" kern="1200" dirty="0" err="1">
                <a:solidFill>
                  <a:schemeClr val="tx1"/>
                </a:solidFill>
                <a:effectLst/>
                <a:latin typeface="+mn-lt"/>
                <a:ea typeface="+mn-ea"/>
                <a:cs typeface="+mn-cs"/>
              </a:rPr>
              <a:t>ChIP</a:t>
            </a:r>
            <a:r>
              <a:rPr lang="zh-CN" altLang="en-US" sz="1200" b="0" i="0" kern="1200" dirty="0">
                <a:solidFill>
                  <a:schemeClr val="tx1"/>
                </a:solidFill>
                <a:effectLst/>
                <a:latin typeface="+mn-lt"/>
                <a:ea typeface="+mn-ea"/>
                <a:cs typeface="+mn-cs"/>
              </a:rPr>
              <a:t>测序数据训练了单独的模型来预测</a:t>
            </a:r>
            <a:r>
              <a:rPr lang="en" altLang="zh-CN" sz="1200" b="0" i="0" kern="1200" dirty="0">
                <a:solidFill>
                  <a:schemeClr val="tx1"/>
                </a:solidFill>
                <a:effectLst/>
                <a:latin typeface="+mn-lt"/>
                <a:ea typeface="+mn-ea"/>
                <a:cs typeface="+mn-cs"/>
              </a:rPr>
              <a:t>STAT3</a:t>
            </a:r>
            <a:r>
              <a:rPr lang="zh-CN" altLang="en-US" sz="1200" b="0" i="0" kern="1200" dirty="0">
                <a:solidFill>
                  <a:schemeClr val="tx1"/>
                </a:solidFill>
                <a:effectLst/>
                <a:latin typeface="+mn-lt"/>
                <a:ea typeface="+mn-ea"/>
                <a:cs typeface="+mn-cs"/>
              </a:rPr>
              <a:t>结合。</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结果表明：每种细胞类型中 通过对该细胞类型进行训练的模型进行预测</a:t>
            </a:r>
            <a:r>
              <a:rPr lang="en" altLang="zh-CN" sz="1200" b="0" i="0" kern="1200" dirty="0">
                <a:solidFill>
                  <a:schemeClr val="tx1"/>
                </a:solidFill>
                <a:effectLst/>
                <a:latin typeface="+mn-lt"/>
                <a:ea typeface="+mn-ea"/>
                <a:cs typeface="+mn-cs"/>
              </a:rPr>
              <a:t>STAT3</a:t>
            </a:r>
            <a:r>
              <a:rPr lang="zh-CN" altLang="en-US" sz="1200" b="0" i="0" kern="1200" dirty="0">
                <a:solidFill>
                  <a:schemeClr val="tx1"/>
                </a:solidFill>
                <a:effectLst/>
                <a:latin typeface="+mn-lt"/>
                <a:ea typeface="+mn-ea"/>
                <a:cs typeface="+mn-cs"/>
              </a:rPr>
              <a:t>结合效果最好。一些</a:t>
            </a:r>
            <a:r>
              <a:rPr lang="zh-CN" altLang="en-US" sz="1200" b="1" i="0" kern="1200" dirty="0">
                <a:solidFill>
                  <a:schemeClr val="tx1"/>
                </a:solidFill>
                <a:effectLst/>
                <a:latin typeface="+mn-lt"/>
                <a:ea typeface="+mn-ea"/>
                <a:cs typeface="+mn-cs"/>
              </a:rPr>
              <a:t>富集</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聚体在多种细胞类型之间共享，而另一些则具有高度的细胞类型特异性。例如</a:t>
            </a:r>
            <a:r>
              <a:rPr lang="en" altLang="zh-CN" sz="1200" kern="1200" dirty="0">
                <a:solidFill>
                  <a:schemeClr val="tx1"/>
                </a:solidFill>
                <a:effectLst/>
                <a:latin typeface="+mn-lt"/>
                <a:ea typeface="+mn-ea"/>
                <a:cs typeface="+mn-cs"/>
              </a:rPr>
              <a:t>RUNX and IRF motifs only in GM12878</a:t>
            </a:r>
            <a:r>
              <a:rPr lang="zh-CN" altLang="en-US"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AP-1 and BATF motifs in both HeLa and GM12878</a:t>
            </a:r>
            <a:endParaRPr lang="en" altLang="zh-CN" dirty="0"/>
          </a:p>
          <a:p>
            <a:endParaRPr lang="en" altLang="zh-CN"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5158619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515851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转录因子（</a:t>
            </a:r>
            <a:r>
              <a:rPr lang="en" altLang="zh-CN" sz="1200" b="0" i="0" kern="1200" dirty="0">
                <a:solidFill>
                  <a:schemeClr val="tx1"/>
                </a:solidFill>
                <a:effectLst/>
                <a:latin typeface="+mn-lt"/>
                <a:ea typeface="+mn-ea"/>
                <a:cs typeface="+mn-cs"/>
              </a:rPr>
              <a:t>TFs</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的结合是主要的转录调控机制之一，</a:t>
            </a:r>
            <a:r>
              <a:rPr lang="en" altLang="zh-CN" sz="1200" b="0" i="0" kern="1200" dirty="0">
                <a:solidFill>
                  <a:schemeClr val="tx1"/>
                </a:solidFill>
                <a:effectLst/>
                <a:latin typeface="+mn-lt"/>
                <a:ea typeface="+mn-ea"/>
                <a:cs typeface="+mn-cs"/>
              </a:rPr>
              <a:t>TFs</a:t>
            </a:r>
            <a:r>
              <a:rPr lang="zh-CN" altLang="en-US" sz="1200" b="0" i="0" kern="1200" dirty="0">
                <a:solidFill>
                  <a:schemeClr val="tx1"/>
                </a:solidFill>
                <a:effectLst/>
                <a:latin typeface="+mn-lt"/>
                <a:ea typeface="+mn-ea"/>
                <a:cs typeface="+mn-cs"/>
              </a:rPr>
              <a:t>识别并结合特定的</a:t>
            </a:r>
            <a:r>
              <a:rPr lang="en" altLang="zh-CN" sz="1200" b="0" i="0" kern="1200" dirty="0">
                <a:solidFill>
                  <a:schemeClr val="tx1"/>
                </a:solidFill>
                <a:effectLst/>
                <a:latin typeface="+mn-lt"/>
                <a:ea typeface="+mn-ea"/>
                <a:cs typeface="+mn-cs"/>
              </a:rPr>
              <a:t>DNA</a:t>
            </a:r>
            <a:r>
              <a:rPr lang="zh-CN" altLang="en-US" sz="1200" b="0" i="0" kern="1200" dirty="0">
                <a:solidFill>
                  <a:schemeClr val="tx1"/>
                </a:solidFill>
                <a:effectLst/>
                <a:latin typeface="+mn-lt"/>
                <a:ea typeface="+mn-ea"/>
                <a:cs typeface="+mn-cs"/>
              </a:rPr>
              <a:t>序列以控制转录，这一过程形成了指导基因表达的复杂系统。 </a:t>
            </a:r>
            <a:r>
              <a:rPr lang="en" altLang="zh-CN" sz="1200" b="0" i="0" kern="1200" dirty="0">
                <a:solidFill>
                  <a:schemeClr val="tx1"/>
                </a:solidFill>
                <a:effectLst/>
                <a:latin typeface="+mn-lt"/>
                <a:ea typeface="+mn-ea"/>
                <a:cs typeface="+mn-cs"/>
              </a:rPr>
              <a:t>TF</a:t>
            </a:r>
            <a:r>
              <a:rPr lang="zh-CN" altLang="en-US" sz="1200" b="0" i="0" kern="1200" dirty="0">
                <a:solidFill>
                  <a:schemeClr val="tx1"/>
                </a:solidFill>
                <a:effectLst/>
                <a:latin typeface="+mn-lt"/>
                <a:ea typeface="+mn-ea"/>
                <a:cs typeface="+mn-cs"/>
              </a:rPr>
              <a:t>结合的破坏是包括癌症、自身免疫性疾病、心血管疾病等多种疾病发病的根本原因之一。</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811812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dirty="0" err="1">
                <a:latin typeface="Times New Roman" panose="02020603050405020304" pitchFamily="18" charset="0"/>
                <a:cs typeface="Times New Roman" panose="02020603050405020304" pitchFamily="18" charset="0"/>
              </a:rPr>
              <a:t>DeepSEA</a:t>
            </a:r>
            <a:r>
              <a:rPr lang="zh-CN" altLang="en" sz="1200" b="0" dirty="0">
                <a:latin typeface="Times New Roman" panose="02020603050405020304" pitchFamily="18" charset="0"/>
                <a:cs typeface="Times New Roman" panose="02020603050405020304" pitchFamily="18" charset="0"/>
              </a:rPr>
              <a:t>和</a:t>
            </a:r>
            <a:r>
              <a:rPr lang="en" altLang="zh-CN" sz="1200" b="0" i="0" kern="1200" dirty="0" err="1">
                <a:solidFill>
                  <a:schemeClr val="tx1"/>
                </a:solidFill>
                <a:effectLst/>
                <a:latin typeface="+mn-lt"/>
                <a:ea typeface="+mn-ea"/>
                <a:cs typeface="+mn-cs"/>
              </a:rPr>
              <a:t>DanQ</a:t>
            </a:r>
            <a:r>
              <a:rPr lang="zh-CN" altLang="en-US" sz="1200" b="0" i="0" kern="1200" dirty="0">
                <a:solidFill>
                  <a:schemeClr val="tx1"/>
                </a:solidFill>
                <a:effectLst/>
                <a:latin typeface="+mn-lt"/>
                <a:ea typeface="+mn-ea"/>
                <a:cs typeface="+mn-cs"/>
              </a:rPr>
              <a:t>作为模型体系结构，在此基础上进行扩展。</a:t>
            </a:r>
            <a:endParaRPr lang="en-US" altLang="zh-CN" sz="1200" b="0" i="0" kern="1200" dirty="0">
              <a:solidFill>
                <a:schemeClr val="tx1"/>
              </a:solidFill>
              <a:effectLst/>
              <a:latin typeface="+mn-lt"/>
              <a:ea typeface="+mn-ea"/>
              <a:cs typeface="+mn-cs"/>
            </a:endParaRPr>
          </a:p>
          <a:p>
            <a:r>
              <a:rPr lang="zh-CN" altLang="en-US" dirty="0"/>
              <a:t>第一个缺陷，以前方法的正样本来自多个细胞系，而负样本没有考虑所有细胞系，后面结果表明模型是细胞系特异性的。</a:t>
            </a:r>
            <a:endParaRPr lang="en-US" altLang="zh-CN" dirty="0"/>
          </a:p>
          <a:p>
            <a:r>
              <a:rPr lang="zh-CN" altLang="en-US" dirty="0"/>
              <a:t>第二个，虽然</a:t>
            </a:r>
            <a:r>
              <a:rPr lang="zh-CN" altLang="en-US" sz="1200" b="0" i="0" kern="1200" dirty="0">
                <a:solidFill>
                  <a:schemeClr val="tx1"/>
                </a:solidFill>
                <a:effectLst/>
                <a:latin typeface="+mn-lt"/>
                <a:ea typeface="+mn-ea"/>
                <a:cs typeface="+mn-cs"/>
              </a:rPr>
              <a:t>对于各种</a:t>
            </a:r>
            <a:r>
              <a:rPr lang="en" altLang="zh-CN" sz="1200" dirty="0">
                <a:latin typeface="Times New Roman" panose="02020603050405020304" pitchFamily="18" charset="0"/>
                <a:cs typeface="Times New Roman" panose="02020603050405020304" pitchFamily="18" charset="0"/>
              </a:rPr>
              <a:t>marks</a:t>
            </a:r>
            <a:r>
              <a:rPr lang="zh-CN" altLang="en-US" sz="1200" b="0" i="0" kern="1200" dirty="0">
                <a:solidFill>
                  <a:schemeClr val="tx1"/>
                </a:solidFill>
                <a:effectLst/>
                <a:latin typeface="+mn-lt"/>
                <a:ea typeface="+mn-ea"/>
                <a:cs typeface="+mn-cs"/>
              </a:rPr>
              <a:t>和</a:t>
            </a:r>
            <a:r>
              <a:rPr lang="zh-CN" altLang="en-US" dirty="0"/>
              <a:t>细胞系</a:t>
            </a:r>
            <a:r>
              <a:rPr lang="zh-CN" altLang="en-US" sz="1200" b="0" i="0" kern="1200" dirty="0">
                <a:solidFill>
                  <a:schemeClr val="tx1"/>
                </a:solidFill>
                <a:effectLst/>
                <a:latin typeface="+mn-lt"/>
                <a:ea typeface="+mn-ea"/>
                <a:cs typeface="+mn-cs"/>
              </a:rPr>
              <a:t>类型，都显示出极好的预测精度。但模型解释</a:t>
            </a:r>
            <a:r>
              <a:rPr lang="en" altLang="zh-CN" sz="1200" b="0" i="0" kern="1200" dirty="0">
                <a:solidFill>
                  <a:schemeClr val="tx1"/>
                </a:solidFill>
                <a:effectLst/>
                <a:latin typeface="+mn-lt"/>
                <a:ea typeface="+mn-ea"/>
                <a:cs typeface="+mn-cs"/>
              </a:rPr>
              <a:t>CNN</a:t>
            </a:r>
            <a:r>
              <a:rPr lang="zh-CN" altLang="en-US" sz="1200" b="0" i="0" kern="1200" dirty="0">
                <a:solidFill>
                  <a:schemeClr val="tx1"/>
                </a:solidFill>
                <a:effectLst/>
                <a:latin typeface="+mn-lt"/>
                <a:ea typeface="+mn-ea"/>
                <a:cs typeface="+mn-cs"/>
              </a:rPr>
              <a:t>以获得有意义的生物学见解仍然具有挑战性</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989220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9858553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b="0" dirty="0" err="1">
                <a:latin typeface="Times New Roman" panose="02020603050405020304" pitchFamily="18" charset="0"/>
                <a:cs typeface="Times New Roman" panose="02020603050405020304" pitchFamily="18" charset="0"/>
              </a:rPr>
              <a:t>DeepSEA</a:t>
            </a:r>
            <a:r>
              <a:rPr lang="zh-CN" altLang="en" sz="1200" b="0" dirty="0">
                <a:latin typeface="Times New Roman" panose="02020603050405020304" pitchFamily="18" charset="0"/>
                <a:cs typeface="Times New Roman" panose="02020603050405020304" pitchFamily="18" charset="0"/>
              </a:rPr>
              <a:t>和</a:t>
            </a:r>
            <a:r>
              <a:rPr lang="en" altLang="zh-CN" sz="1200" b="0" i="0" kern="1200" dirty="0" err="1">
                <a:solidFill>
                  <a:schemeClr val="tx1"/>
                </a:solidFill>
                <a:effectLst/>
                <a:latin typeface="+mn-lt"/>
                <a:ea typeface="+mn-ea"/>
                <a:cs typeface="+mn-cs"/>
              </a:rPr>
              <a:t>DanQ</a:t>
            </a:r>
            <a:r>
              <a:rPr lang="zh-CN" altLang="en-US" sz="1200" b="0" i="0" kern="1200" dirty="0">
                <a:solidFill>
                  <a:schemeClr val="tx1"/>
                </a:solidFill>
                <a:effectLst/>
                <a:latin typeface="+mn-lt"/>
                <a:ea typeface="+mn-ea"/>
                <a:cs typeface="+mn-cs"/>
              </a:rPr>
              <a:t>作为模型体系结构，在此基础上进行扩展。</a:t>
            </a:r>
            <a:r>
              <a:rPr lang="en" altLang="zh-CN" sz="1200" b="1" dirty="0">
                <a:latin typeface="Times New Roman" panose="02020603050405020304" pitchFamily="18" charset="0"/>
                <a:cs typeface="Times New Roman" panose="02020603050405020304" pitchFamily="18" charset="0"/>
              </a:rPr>
              <a:t>Grad-CAM:</a:t>
            </a:r>
            <a:r>
              <a:rPr lang="zh-CN" altLang="en-US" sz="1200" b="0" i="0" kern="1200" dirty="0">
                <a:solidFill>
                  <a:schemeClr val="tx1"/>
                </a:solidFill>
                <a:effectLst/>
                <a:latin typeface="+mn-lt"/>
                <a:ea typeface="+mn-ea"/>
                <a:cs typeface="+mn-cs"/>
              </a:rPr>
              <a:t>神经网络的后分析方法</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039439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该模型架构包含三个步骤（</a:t>
            </a:r>
            <a:r>
              <a:rPr lang="en" altLang="zh-CN" sz="1200" kern="1200" dirty="0">
                <a:solidFill>
                  <a:schemeClr val="tx1"/>
                </a:solidFill>
                <a:effectLst/>
                <a:latin typeface="+mn-lt"/>
                <a:ea typeface="+mn-ea"/>
                <a:cs typeface="+mn-cs"/>
              </a:rPr>
              <a:t>transfer learning </a:t>
            </a:r>
            <a:r>
              <a:rPr lang="zh-CN" altLang="en-US" sz="1200" b="0" i="0" kern="1200" dirty="0">
                <a:solidFill>
                  <a:schemeClr val="tx1"/>
                </a:solidFill>
                <a:effectLst/>
                <a:latin typeface="+mn-lt"/>
                <a:ea typeface="+mn-ea"/>
                <a:cs typeface="+mn-cs"/>
              </a:rPr>
              <a:t>）：预训练，微调，解释（</a:t>
            </a:r>
            <a:r>
              <a:rPr lang="en" altLang="zh-CN" sz="1200" b="0" i="0" kern="1200" dirty="0">
                <a:solidFill>
                  <a:schemeClr val="tx1"/>
                </a:solidFill>
                <a:effectLst/>
                <a:latin typeface="+mn-lt"/>
                <a:ea typeface="+mn-ea"/>
                <a:cs typeface="+mn-cs"/>
              </a:rPr>
              <a:t>pre-training, fine-tuning, interpretation</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 。首先利用</a:t>
            </a:r>
            <a:r>
              <a:rPr lang="en" altLang="zh-CN" sz="1200" b="0" i="0" kern="1200" dirty="0">
                <a:solidFill>
                  <a:schemeClr val="tx1"/>
                </a:solidFill>
                <a:effectLst/>
                <a:latin typeface="+mn-lt"/>
                <a:ea typeface="+mn-ea"/>
                <a:cs typeface="+mn-cs"/>
              </a:rPr>
              <a:t>pre-train </a:t>
            </a:r>
            <a:r>
              <a:rPr lang="zh-CN" altLang="en-US" sz="1200" b="0" i="0" kern="1200" dirty="0">
                <a:solidFill>
                  <a:schemeClr val="tx1"/>
                </a:solidFill>
                <a:effectLst/>
                <a:latin typeface="+mn-lt"/>
                <a:ea typeface="+mn-ea"/>
                <a:cs typeface="+mn-cs"/>
              </a:rPr>
              <a:t>模型从</a:t>
            </a:r>
            <a:r>
              <a:rPr lang="zh-CN" altLang="en-US" sz="1200" b="1" i="0" kern="1200" dirty="0">
                <a:solidFill>
                  <a:schemeClr val="tx1"/>
                </a:solidFill>
                <a:effectLst/>
                <a:latin typeface="+mn-lt"/>
                <a:ea typeface="+mn-ea"/>
                <a:cs typeface="+mn-cs"/>
              </a:rPr>
              <a:t>多个细胞类型</a:t>
            </a:r>
            <a:r>
              <a:rPr lang="zh-CN" altLang="en-US" sz="1200" b="0" i="0" kern="1200" dirty="0">
                <a:solidFill>
                  <a:schemeClr val="tx1"/>
                </a:solidFill>
                <a:effectLst/>
                <a:latin typeface="+mn-lt"/>
                <a:ea typeface="+mn-ea"/>
                <a:cs typeface="+mn-cs"/>
              </a:rPr>
              <a:t>获取外遗传性注释。随后将为每个</a:t>
            </a:r>
            <a:r>
              <a:rPr lang="en" altLang="zh-CN" sz="1200" b="0" i="0" kern="1200" dirty="0">
                <a:solidFill>
                  <a:schemeClr val="tx1"/>
                </a:solidFill>
                <a:effectLst/>
                <a:latin typeface="+mn-lt"/>
                <a:ea typeface="+mn-ea"/>
                <a:cs typeface="+mn-cs"/>
              </a:rPr>
              <a:t>TF</a:t>
            </a:r>
            <a:r>
              <a:rPr lang="zh-CN" altLang="en-US" sz="1200" b="0" i="0" kern="1200" dirty="0">
                <a:solidFill>
                  <a:schemeClr val="tx1"/>
                </a:solidFill>
                <a:effectLst/>
                <a:latin typeface="+mn-lt"/>
                <a:ea typeface="+mn-ea"/>
                <a:cs typeface="+mn-cs"/>
              </a:rPr>
              <a:t>建立一个二分类数据集，提取以基序实例为中心的</a:t>
            </a:r>
            <a:r>
              <a:rPr lang="en-US" altLang="zh-CN" sz="1200" b="0" i="0" kern="1200" dirty="0">
                <a:solidFill>
                  <a:schemeClr val="tx1"/>
                </a:solidFill>
                <a:effectLst/>
                <a:latin typeface="+mn-lt"/>
                <a:ea typeface="+mn-ea"/>
                <a:cs typeface="+mn-cs"/>
              </a:rPr>
              <a:t>1</a:t>
            </a:r>
            <a:r>
              <a:rPr lang="en" altLang="zh-CN" sz="1200" b="0" i="0" kern="1200" dirty="0">
                <a:solidFill>
                  <a:schemeClr val="tx1"/>
                </a:solidFill>
                <a:effectLst/>
                <a:latin typeface="+mn-lt"/>
                <a:ea typeface="+mn-ea"/>
                <a:cs typeface="+mn-cs"/>
              </a:rPr>
              <a:t>kb</a:t>
            </a:r>
            <a:r>
              <a:rPr lang="zh-CN" altLang="en-US" sz="1200" b="0" i="0" kern="1200" dirty="0">
                <a:solidFill>
                  <a:schemeClr val="tx1"/>
                </a:solidFill>
                <a:effectLst/>
                <a:latin typeface="+mn-lt"/>
                <a:ea typeface="+mn-ea"/>
                <a:cs typeface="+mn-cs"/>
              </a:rPr>
              <a:t>基因组序列。每个二进制数据集用于微调一</a:t>
            </a:r>
            <a:r>
              <a:rPr lang="zh-CN" altLang="en-US" sz="1200" b="1" i="0" kern="1200" dirty="0">
                <a:solidFill>
                  <a:schemeClr val="tx1"/>
                </a:solidFill>
                <a:effectLst/>
                <a:latin typeface="+mn-lt"/>
                <a:ea typeface="+mn-ea"/>
                <a:cs typeface="+mn-cs"/>
              </a:rPr>
              <a:t>个单独的预训练模型</a:t>
            </a:r>
            <a:r>
              <a:rPr lang="zh-CN" altLang="en-US" sz="1200" b="0" i="0" kern="1200" dirty="0">
                <a:solidFill>
                  <a:schemeClr val="tx1"/>
                </a:solidFill>
                <a:effectLst/>
                <a:latin typeface="+mn-lt"/>
                <a:ea typeface="+mn-ea"/>
                <a:cs typeface="+mn-cs"/>
              </a:rPr>
              <a:t>，使其学习</a:t>
            </a:r>
            <a:r>
              <a:rPr lang="en" altLang="zh-CN" sz="1200" b="0" i="0" kern="1200" dirty="0">
                <a:solidFill>
                  <a:schemeClr val="tx1"/>
                </a:solidFill>
                <a:effectLst/>
                <a:latin typeface="+mn-lt"/>
                <a:ea typeface="+mn-ea"/>
                <a:cs typeface="+mn-cs"/>
              </a:rPr>
              <a:t>TF</a:t>
            </a:r>
            <a:r>
              <a:rPr lang="zh-CN" altLang="en-US" sz="1200" b="0" i="0" kern="1200" dirty="0">
                <a:solidFill>
                  <a:schemeClr val="tx1"/>
                </a:solidFill>
                <a:effectLst/>
                <a:latin typeface="+mn-lt"/>
                <a:ea typeface="+mn-ea"/>
                <a:cs typeface="+mn-cs"/>
              </a:rPr>
              <a:t>绑定的重要功能（</a:t>
            </a:r>
            <a:r>
              <a:rPr lang="en-US" altLang="zh-CN" sz="1200" b="0" i="0" kern="1200" dirty="0">
                <a:solidFill>
                  <a:schemeClr val="tx1"/>
                </a:solidFill>
                <a:effectLst/>
                <a:latin typeface="+mn-lt"/>
                <a:ea typeface="+mn-ea"/>
                <a:cs typeface="+mn-cs"/>
              </a:rPr>
              <a:t>GM12878</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38</a:t>
            </a:r>
            <a:r>
              <a:rPr lang="zh-CN" altLang="en-US" sz="1200" b="0" i="0" kern="1200" dirty="0">
                <a:solidFill>
                  <a:schemeClr val="tx1"/>
                </a:solidFill>
                <a:effectLst/>
                <a:latin typeface="+mn-lt"/>
                <a:ea typeface="+mn-ea"/>
                <a:cs typeface="+mn-cs"/>
              </a:rPr>
              <a:t>个</a:t>
            </a:r>
            <a:r>
              <a:rPr lang="en-US" altLang="zh-CN" sz="1200" b="0" i="0" kern="1200" dirty="0">
                <a:solidFill>
                  <a:schemeClr val="tx1"/>
                </a:solidFill>
                <a:effectLst/>
                <a:latin typeface="+mn-lt"/>
                <a:ea typeface="+mn-ea"/>
                <a:cs typeface="+mn-cs"/>
              </a:rPr>
              <a:t>TF</a:t>
            </a:r>
            <a:r>
              <a:rPr lang="zh-CN" altLang="en-US" sz="1200" b="0" i="0" kern="1200" dirty="0">
                <a:solidFill>
                  <a:schemeClr val="tx1"/>
                </a:solidFill>
                <a:effectLst/>
                <a:latin typeface="+mn-lt"/>
                <a:ea typeface="+mn-ea"/>
                <a:cs typeface="+mn-cs"/>
              </a:rPr>
              <a:t>）。最后将使用一种名为</a:t>
            </a:r>
            <a:r>
              <a:rPr lang="en" altLang="zh-CN" sz="1200" b="0" i="0" kern="1200" dirty="0">
                <a:solidFill>
                  <a:schemeClr val="tx1"/>
                </a:solidFill>
                <a:effectLst/>
                <a:latin typeface="+mn-lt"/>
                <a:ea typeface="+mn-ea"/>
                <a:cs typeface="+mn-cs"/>
              </a:rPr>
              <a:t>Grad-CAM</a:t>
            </a:r>
            <a:r>
              <a:rPr lang="zh-CN" altLang="en-US" sz="1200" b="0" i="0" kern="1200" dirty="0">
                <a:solidFill>
                  <a:schemeClr val="tx1"/>
                </a:solidFill>
                <a:effectLst/>
                <a:latin typeface="+mn-lt"/>
                <a:ea typeface="+mn-ea"/>
                <a:cs typeface="+mn-cs"/>
              </a:rPr>
              <a:t>的模型解释方法对每个核苷酸对结合预测的贡献进行评分。</a:t>
            </a:r>
            <a:r>
              <a:rPr lang="en" altLang="zh-CN" sz="1200" kern="1200" dirty="0">
                <a:solidFill>
                  <a:schemeClr val="tx1"/>
                </a:solidFill>
                <a:effectLst/>
                <a:latin typeface="+mn-lt"/>
                <a:ea typeface="+mn-ea"/>
                <a:cs typeface="+mn-cs"/>
              </a:rPr>
              <a:t>Target network architecture </a:t>
            </a:r>
            <a:r>
              <a:rPr lang="zh-CN" altLang="en" sz="1200" b="0" i="0" kern="1200" dirty="0">
                <a:solidFill>
                  <a:schemeClr val="tx1"/>
                </a:solidFill>
                <a:effectLst/>
                <a:latin typeface="+mn-lt"/>
                <a:ea typeface="+mn-ea"/>
                <a:cs typeface="+mn-cs"/>
              </a:rPr>
              <a:t>指的</a:t>
            </a:r>
            <a:r>
              <a:rPr lang="zh-CN" altLang="en-US" sz="1200" b="0" i="0" kern="1200" dirty="0">
                <a:solidFill>
                  <a:schemeClr val="tx1"/>
                </a:solidFill>
                <a:effectLst/>
                <a:latin typeface="+mn-lt"/>
                <a:ea typeface="+mn-ea"/>
                <a:cs typeface="+mn-cs"/>
              </a:rPr>
              <a:t>就是</a:t>
            </a:r>
            <a:r>
              <a:rPr lang="en" altLang="zh-CN" sz="1200" b="0" dirty="0" err="1">
                <a:latin typeface="Times New Roman" panose="02020603050405020304" pitchFamily="18" charset="0"/>
                <a:cs typeface="Times New Roman" panose="02020603050405020304" pitchFamily="18" charset="0"/>
              </a:rPr>
              <a:t>DeepSEA</a:t>
            </a:r>
            <a:r>
              <a:rPr lang="zh-CN" altLang="en" sz="1200" b="0" dirty="0">
                <a:latin typeface="Times New Roman" panose="02020603050405020304" pitchFamily="18" charset="0"/>
                <a:cs typeface="Times New Roman" panose="02020603050405020304" pitchFamily="18" charset="0"/>
              </a:rPr>
              <a:t>和</a:t>
            </a:r>
            <a:r>
              <a:rPr lang="en" altLang="zh-CN" sz="1200" b="0" i="0" kern="1200" dirty="0" err="1">
                <a:solidFill>
                  <a:schemeClr val="tx1"/>
                </a:solidFill>
                <a:effectLst/>
                <a:latin typeface="+mn-lt"/>
                <a:ea typeface="+mn-ea"/>
                <a:cs typeface="+mn-cs"/>
              </a:rPr>
              <a:t>DanQ</a:t>
            </a:r>
            <a:r>
              <a:rPr lang="zh-CN" altLang="en-US" sz="1200" b="0" i="0" kern="1200" dirty="0">
                <a:solidFill>
                  <a:schemeClr val="tx1"/>
                </a:solidFill>
                <a:effectLst/>
                <a:latin typeface="+mn-lt"/>
                <a:ea typeface="+mn-ea"/>
                <a:cs typeface="+mn-cs"/>
              </a:rPr>
              <a:t>。应用</a:t>
            </a:r>
            <a:r>
              <a:rPr lang="en" altLang="zh-CN" sz="1200" b="0" i="0" kern="1200" dirty="0" err="1">
                <a:solidFill>
                  <a:schemeClr val="tx1"/>
                </a:solidFill>
                <a:effectLst/>
                <a:latin typeface="+mn-lt"/>
                <a:ea typeface="+mn-ea"/>
                <a:cs typeface="+mn-cs"/>
              </a:rPr>
              <a:t>DanQ</a:t>
            </a:r>
            <a:r>
              <a:rPr lang="zh-CN" altLang="en-US" sz="1200" b="0" i="0" kern="1200" dirty="0">
                <a:solidFill>
                  <a:schemeClr val="tx1"/>
                </a:solidFill>
                <a:effectLst/>
                <a:latin typeface="+mn-lt"/>
                <a:ea typeface="+mn-ea"/>
                <a:cs typeface="+mn-cs"/>
              </a:rPr>
              <a:t>作为模型体系结构</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因为后面的结果</a:t>
            </a:r>
            <a:r>
              <a:rPr lang="en" altLang="zh-CN" sz="1200" b="0" i="0" kern="1200" dirty="0" err="1">
                <a:solidFill>
                  <a:schemeClr val="tx1"/>
                </a:solidFill>
                <a:effectLst/>
                <a:latin typeface="+mn-lt"/>
                <a:ea typeface="+mn-ea"/>
                <a:cs typeface="+mn-cs"/>
              </a:rPr>
              <a:t>DanQ</a:t>
            </a:r>
            <a:r>
              <a:rPr lang="zh-CN" altLang="en-US" sz="1200" b="0" i="0" kern="1200" dirty="0">
                <a:solidFill>
                  <a:schemeClr val="tx1"/>
                </a:solidFill>
                <a:effectLst/>
                <a:latin typeface="+mn-lt"/>
                <a:ea typeface="+mn-ea"/>
                <a:cs typeface="+mn-cs"/>
              </a:rPr>
              <a:t>的更</a:t>
            </a:r>
            <a:r>
              <a:rPr lang="zh-CN" altLang="en" sz="1200" b="0" i="0" kern="1200" dirty="0">
                <a:solidFill>
                  <a:schemeClr val="tx1"/>
                </a:solidFill>
                <a:effectLst/>
                <a:latin typeface="+mn-lt"/>
                <a:ea typeface="+mn-ea"/>
                <a:cs typeface="+mn-cs"/>
              </a:rPr>
              <a:t>好</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291975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Pre-training</a:t>
            </a:r>
            <a:r>
              <a:rPr lang="zh-CN" altLang="en-US" dirty="0"/>
              <a:t>：</a:t>
            </a:r>
            <a:r>
              <a:rPr lang="en-US" altLang="zh-CN" dirty="0"/>
              <a:t>400</a:t>
            </a:r>
            <a:r>
              <a:rPr lang="zh-CN" altLang="en-US" dirty="0"/>
              <a:t>百多万数据集</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Fine-tuning: </a:t>
            </a:r>
            <a:r>
              <a:rPr lang="zh-CN" altLang="en-US" sz="1200" b="0" i="0" kern="1200" dirty="0">
                <a:solidFill>
                  <a:schemeClr val="tx1"/>
                </a:solidFill>
                <a:effectLst/>
                <a:latin typeface="+mn-lt"/>
                <a:ea typeface="+mn-ea"/>
                <a:cs typeface="+mn-cs"/>
              </a:rPr>
              <a:t>每个二进制数据集用于微调一个单独的预训练模型</a:t>
            </a:r>
            <a:r>
              <a:rPr lang="en-US" altLang="zh-CN" sz="1200" b="0" i="0" kern="1200" dirty="0">
                <a:solidFill>
                  <a:schemeClr val="tx1"/>
                </a:solidFill>
                <a:effectLst/>
                <a:latin typeface="+mn-lt"/>
                <a:ea typeface="+mn-ea"/>
                <a:cs typeface="+mn-cs"/>
              </a:rPr>
              <a:t>, </a:t>
            </a:r>
            <a:r>
              <a:rPr lang="en" altLang="zh-CN" sz="1200" dirty="0">
                <a:latin typeface="Times New Roman" panose="02020603050405020304" pitchFamily="18" charset="0"/>
                <a:cs typeface="Times New Roman" panose="02020603050405020304" pitchFamily="18" charset="0"/>
              </a:rPr>
              <a:t>fine-tuned on TF binary datasets until convergence. </a:t>
            </a: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450920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c</a:t>
            </a:r>
            <a:r>
              <a:rPr lang="zh-CN" altLang="en-US" sz="1200" b="0" i="0" kern="1200" dirty="0">
                <a:solidFill>
                  <a:schemeClr val="tx1"/>
                </a:solidFill>
                <a:effectLst/>
                <a:latin typeface="+mn-lt"/>
                <a:ea typeface="+mn-ea"/>
                <a:cs typeface="+mn-cs"/>
              </a:rPr>
              <a:t>）分类的决定很大程度上是基于上下文顺序，而不是核心基序本身的差异。</a:t>
            </a:r>
            <a:r>
              <a:rPr lang="en" altLang="zh-CN" sz="1200" kern="1200" dirty="0">
                <a:solidFill>
                  <a:schemeClr val="tx1"/>
                </a:solidFill>
                <a:effectLst/>
                <a:latin typeface="+mn-lt"/>
                <a:ea typeface="+mn-ea"/>
                <a:cs typeface="+mn-cs"/>
              </a:rPr>
              <a:t>Boxplots show distributions of </a:t>
            </a:r>
            <a:r>
              <a:rPr lang="en" altLang="zh-CN" sz="1200" kern="1200" dirty="0" err="1">
                <a:solidFill>
                  <a:schemeClr val="tx1"/>
                </a:solidFill>
                <a:effectLst/>
                <a:latin typeface="+mn-lt"/>
                <a:ea typeface="+mn-ea"/>
                <a:cs typeface="+mn-cs"/>
              </a:rPr>
              <a:t>auROC</a:t>
            </a:r>
            <a:r>
              <a:rPr lang="en" altLang="zh-CN" sz="1200" kern="1200" dirty="0">
                <a:solidFill>
                  <a:schemeClr val="tx1"/>
                </a:solidFill>
                <a:effectLst/>
                <a:latin typeface="+mn-lt"/>
                <a:ea typeface="+mn-ea"/>
                <a:cs typeface="+mn-cs"/>
              </a:rPr>
              <a:t> values for 10 rounds of randomly selecting training (80%) versus testing (20%) motif instances. </a:t>
            </a:r>
            <a:endParaRPr lang="en" altLang="zh-CN" dirty="0"/>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7802223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6C6DC35-3D39-4E5D-813A-1465AB5946E1}" type="datetimeFigureOut">
              <a:rPr lang="zh-CN" altLang="en-US" smtClean="0"/>
              <a:t>2021/12/17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1BC6EB1-3B9C-423A-A463-BABF6B6D69D7}"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5B72DE3-FE0A-428A-AB10-325226F2F564}" type="datetimeFigureOut">
              <a:rPr lang="zh-CN" altLang="en-US" smtClean="0"/>
              <a:t>2021/12/17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12C7F20-4EEE-4847-AC76-B538472E8A39}" type="slidenum">
              <a:rPr lang="zh-CN" altLang="en-US" smtClean="0"/>
              <a:t>‹#›</a:t>
            </a:fld>
            <a:endParaRPr lang="zh-CN" altLang="en-US"/>
          </a:p>
        </p:txBody>
      </p:sp>
    </p:spTree>
    <p:extLst>
      <p:ext uri="{BB962C8B-B14F-4D97-AF65-F5344CB8AC3E}">
        <p14:creationId xmlns:p14="http://schemas.microsoft.com/office/powerpoint/2010/main" val="3879039132"/>
      </p:ext>
    </p:extLst>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81" r:id="rId4"/>
    <p:sldLayoutId id="2147483665" r:id="rId5"/>
  </p:sldLayoutIdLst>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389" y="365780"/>
            <a:ext cx="10515224"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389" y="1825890"/>
            <a:ext cx="10515224"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389" y="6356747"/>
            <a:ext cx="2742447" cy="364275"/>
          </a:xfrm>
          <a:prstGeom prst="rect">
            <a:avLst/>
          </a:prstGeom>
        </p:spPr>
        <p:txBody>
          <a:bodyPr vert="horz" lIns="91440" tIns="45720" rIns="91440" bIns="45720" rtlCol="0" anchor="ctr"/>
          <a:lstStyle>
            <a:lvl1pPr algn="l">
              <a:defRPr sz="1140">
                <a:solidFill>
                  <a:schemeClr val="tx1">
                    <a:tint val="75000"/>
                  </a:schemeClr>
                </a:solidFill>
              </a:defRPr>
            </a:lvl1pPr>
          </a:lstStyle>
          <a:p>
            <a:fld id="{43A93E93-166D-47F5-9EF1-ACEABE24AEEA}" type="datetimeFigureOut">
              <a:rPr lang="zh-CN" altLang="en-US" smtClean="0"/>
              <a:t>2021/12/17</a:t>
            </a:fld>
            <a:endParaRPr lang="zh-CN" altLang="en-US"/>
          </a:p>
        </p:txBody>
      </p:sp>
      <p:sp>
        <p:nvSpPr>
          <p:cNvPr id="5" name="页脚占位符 4"/>
          <p:cNvSpPr>
            <a:spLocks noGrp="1"/>
          </p:cNvSpPr>
          <p:nvPr>
            <p:ph type="ftr" sz="quarter" idx="3"/>
          </p:nvPr>
        </p:nvSpPr>
        <p:spPr>
          <a:xfrm>
            <a:off x="4038413" y="6356747"/>
            <a:ext cx="4115176" cy="364275"/>
          </a:xfrm>
          <a:prstGeom prst="rect">
            <a:avLst/>
          </a:prstGeom>
        </p:spPr>
        <p:txBody>
          <a:bodyPr vert="horz" lIns="91440" tIns="45720" rIns="91440" bIns="45720" rtlCol="0" anchor="ctr"/>
          <a:lstStyle>
            <a:lvl1pPr algn="ctr">
              <a:defRPr sz="114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1166" y="6356747"/>
            <a:ext cx="2742447" cy="364275"/>
          </a:xfrm>
          <a:prstGeom prst="rect">
            <a:avLst/>
          </a:prstGeom>
        </p:spPr>
        <p:txBody>
          <a:bodyPr vert="horz" lIns="91440" tIns="45720" rIns="91440" bIns="45720" rtlCol="0" anchor="ctr"/>
          <a:lstStyle>
            <a:lvl1pPr algn="r">
              <a:defRPr sz="1140">
                <a:solidFill>
                  <a:schemeClr val="tx1">
                    <a:tint val="75000"/>
                  </a:schemeClr>
                </a:solidFill>
              </a:defRPr>
            </a:lvl1pPr>
          </a:lstStyle>
          <a:p>
            <a:fld id="{118D5ACA-62CA-46DB-AD6B-12EDD6D51A2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ts val="95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ts val="475"/>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ts val="475"/>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5pPr>
      <a:lvl6pPr marL="238379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6pPr>
      <a:lvl7pPr marL="281749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8pPr>
      <a:lvl9pPr marL="368427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030" algn="l" defTabSz="866775" rtl="0" eaLnBrk="1" latinLnBrk="0" hangingPunct="1">
        <a:defRPr sz="1705" kern="1200">
          <a:solidFill>
            <a:schemeClr val="tx1"/>
          </a:solidFill>
          <a:latin typeface="+mn-lt"/>
          <a:ea typeface="+mn-ea"/>
          <a:cs typeface="+mn-cs"/>
        </a:defRPr>
      </a:lvl8pPr>
      <a:lvl9pPr marL="3467735" algn="l" defTabSz="866775" rtl="0" eaLnBrk="1" latinLnBrk="0" hangingPunct="1">
        <a:defRPr sz="17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4.jpeg"/><Relationship Id="rId5" Type="http://schemas.openxmlformats.org/officeDocument/2006/relationships/image" Target="../media/image3.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5.tiff"/></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4976821" y="3728401"/>
            <a:ext cx="6498497" cy="276956"/>
          </a:xfrm>
          <a:prstGeom prst="rect">
            <a:avLst/>
          </a:prstGeom>
        </p:spPr>
        <p:txBody>
          <a:bodyPr wrap="square" lIns="91397" tIns="45699" rIns="91397" bIns="45699">
            <a:spAutoFit/>
          </a:bodyPr>
          <a:lstStyle/>
          <a:p>
            <a:pPr defTabSz="913765">
              <a:defRPr/>
            </a:pPr>
            <a:r>
              <a:rPr lang="en-US" altLang="zh-CN" sz="1200" b="1" dirty="0">
                <a:solidFill>
                  <a:prstClr val="white"/>
                </a:solidFill>
                <a:latin typeface="微软雅黑" panose="020B0503020204020204" pitchFamily="34" charset="-122"/>
                <a:ea typeface="微软雅黑" panose="020B0503020204020204" pitchFamily="34" charset="-122"/>
              </a:rPr>
              <a:t>GENERAL REPORTING TEMPLATE FOR CENTRAL SOUTH UNIVERSITY</a:t>
            </a:r>
          </a:p>
        </p:txBody>
      </p:sp>
      <p:sp>
        <p:nvSpPr>
          <p:cNvPr id="12" name="椭圆 11"/>
          <p:cNvSpPr/>
          <p:nvPr/>
        </p:nvSpPr>
        <p:spPr>
          <a:xfrm>
            <a:off x="1524353" y="2153727"/>
            <a:ext cx="2624273" cy="2624273"/>
          </a:xfrm>
          <a:prstGeom prst="ellipse">
            <a:avLst/>
          </a:prstGeom>
          <a:solidFill>
            <a:srgbClr val="F8F9F8"/>
          </a:solidFill>
          <a:ln w="38100">
            <a:solidFill>
              <a:srgbClr val="F8F9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等线" panose="02010600030101010101" pitchFamily="2" charset="-122"/>
            </a:endParaRPr>
          </a:p>
        </p:txBody>
      </p:sp>
      <p:sp>
        <p:nvSpPr>
          <p:cNvPr id="8" name="文本框 7"/>
          <p:cNvSpPr txBox="1"/>
          <p:nvPr/>
        </p:nvSpPr>
        <p:spPr>
          <a:xfrm>
            <a:off x="4407012" y="2805987"/>
            <a:ext cx="7000240" cy="922020"/>
          </a:xfrm>
          <a:prstGeom prst="rect">
            <a:avLst/>
          </a:prstGeom>
          <a:noFill/>
        </p:spPr>
        <p:txBody>
          <a:bodyPr wrap="none" rtlCol="0">
            <a:spAutoFit/>
          </a:bodyPr>
          <a:lstStyle/>
          <a:p>
            <a:pPr algn="l" defTabSz="913765">
              <a:defRPr/>
            </a:pPr>
            <a:r>
              <a:rPr lang="zh-CN" altLang="en-US"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中南大学清新</a:t>
            </a:r>
            <a:r>
              <a:rPr lang="zh-CN" altLang="en-US"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sym typeface="+mn-ea"/>
              </a:rPr>
              <a:t>大气</a:t>
            </a:r>
            <a:r>
              <a:rPr lang="en-US" altLang="zh-CN"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PPT</a:t>
            </a:r>
          </a:p>
        </p:txBody>
      </p:sp>
      <p:pic>
        <p:nvPicPr>
          <p:cNvPr id="10" name="图片 9"/>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4000" contrast="21000"/>
                    </a14:imgEffect>
                    <a14:imgEffect>
                      <a14:colorTemperature colorTemp="6700"/>
                    </a14:imgEffect>
                    <a14:imgEffect>
                      <a14:sharpenSoften amount="3000"/>
                    </a14:imgEffect>
                  </a14:imgLayer>
                </a14:imgProps>
              </a:ext>
              <a:ext uri="{28A0092B-C50C-407E-A947-70E740481C1C}">
                <a14:useLocalDpi xmlns:a14="http://schemas.microsoft.com/office/drawing/2010/main" val="0"/>
              </a:ext>
            </a:extLst>
          </a:blip>
          <a:stretch>
            <a:fillRect/>
          </a:stretch>
        </p:blipFill>
        <p:spPr>
          <a:xfrm>
            <a:off x="9897401" y="150150"/>
            <a:ext cx="1966449" cy="575997"/>
          </a:xfrm>
          <a:prstGeom prst="rect">
            <a:avLst/>
          </a:prstGeom>
        </p:spPr>
      </p:pic>
      <p:pic>
        <p:nvPicPr>
          <p:cNvPr id="2" name="图片 1">
            <a:extLst>
              <a:ext uri="{FF2B5EF4-FFF2-40B4-BE49-F238E27FC236}">
                <a16:creationId xmlns:a16="http://schemas.microsoft.com/office/drawing/2014/main" id="{6441443B-DA6B-B947-B39C-63DF00F2A1ED}"/>
              </a:ext>
            </a:extLst>
          </p:cNvPr>
          <p:cNvPicPr>
            <a:picLocks noChangeAspect="1"/>
          </p:cNvPicPr>
          <p:nvPr/>
        </p:nvPicPr>
        <p:blipFill>
          <a:blip r:embed="rId5"/>
          <a:stretch>
            <a:fillRect/>
          </a:stretch>
        </p:blipFill>
        <p:spPr>
          <a:xfrm>
            <a:off x="2050" y="39177"/>
            <a:ext cx="11861800" cy="4229100"/>
          </a:xfrm>
          <a:prstGeom prst="rect">
            <a:avLst/>
          </a:prstGeom>
        </p:spPr>
      </p:pic>
      <p:pic>
        <p:nvPicPr>
          <p:cNvPr id="3" name="图片 2">
            <a:extLst>
              <a:ext uri="{FF2B5EF4-FFF2-40B4-BE49-F238E27FC236}">
                <a16:creationId xmlns:a16="http://schemas.microsoft.com/office/drawing/2014/main" id="{E958FAC6-5042-964F-BC33-0C8E8E8E166D}"/>
              </a:ext>
            </a:extLst>
          </p:cNvPr>
          <p:cNvPicPr>
            <a:picLocks noChangeAspect="1"/>
          </p:cNvPicPr>
          <p:nvPr/>
        </p:nvPicPr>
        <p:blipFill>
          <a:blip r:embed="rId6"/>
          <a:stretch>
            <a:fillRect/>
          </a:stretch>
        </p:blipFill>
        <p:spPr>
          <a:xfrm>
            <a:off x="129050" y="4261760"/>
            <a:ext cx="11607800" cy="1295400"/>
          </a:xfrm>
          <a:prstGeom prst="rect">
            <a:avLst/>
          </a:prstGeom>
        </p:spPr>
      </p:pic>
    </p:spTree>
    <p:extLst>
      <p:ext uri="{BB962C8B-B14F-4D97-AF65-F5344CB8AC3E}">
        <p14:creationId xmlns:p14="http://schemas.microsoft.com/office/powerpoint/2010/main" val="2338093915"/>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14" name="图片 13">
            <a:extLst>
              <a:ext uri="{FF2B5EF4-FFF2-40B4-BE49-F238E27FC236}">
                <a16:creationId xmlns:a16="http://schemas.microsoft.com/office/drawing/2014/main" id="{733D71AB-D719-4843-95FF-FA057141BFD2}"/>
              </a:ext>
            </a:extLst>
          </p:cNvPr>
          <p:cNvPicPr>
            <a:picLocks noChangeAspect="1"/>
          </p:cNvPicPr>
          <p:nvPr/>
        </p:nvPicPr>
        <p:blipFill rotWithShape="1">
          <a:blip r:embed="rId4">
            <a:extLst>
              <a:ext uri="{28A0092B-C50C-407E-A947-70E740481C1C}">
                <a14:useLocalDpi xmlns:a14="http://schemas.microsoft.com/office/drawing/2010/main" val="0"/>
              </a:ext>
            </a:extLst>
          </a:blip>
          <a:srcRect t="-1" b="-283"/>
          <a:stretch/>
        </p:blipFill>
        <p:spPr>
          <a:xfrm>
            <a:off x="6430854" y="-9720"/>
            <a:ext cx="5761146" cy="6877439"/>
          </a:xfrm>
          <a:prstGeom prst="rect">
            <a:avLst/>
          </a:prstGeom>
        </p:spPr>
      </p:pic>
      <p:sp>
        <p:nvSpPr>
          <p:cNvPr id="3" name="矩形 2">
            <a:extLst>
              <a:ext uri="{FF2B5EF4-FFF2-40B4-BE49-F238E27FC236}">
                <a16:creationId xmlns:a16="http://schemas.microsoft.com/office/drawing/2014/main" id="{CAAAECB1-AC6E-D34F-B293-C97FDD7AF11A}"/>
              </a:ext>
            </a:extLst>
          </p:cNvPr>
          <p:cNvSpPr/>
          <p:nvPr/>
        </p:nvSpPr>
        <p:spPr>
          <a:xfrm>
            <a:off x="5843470" y="50900"/>
            <a:ext cx="558166"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fig1</a:t>
            </a:r>
            <a:endParaRPr lang="zh-CN" altLang="en-US"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F766626E-72BB-7640-B0C0-934CFB1DAB5D}"/>
              </a:ext>
            </a:extLst>
          </p:cNvPr>
          <p:cNvSpPr/>
          <p:nvPr/>
        </p:nvSpPr>
        <p:spPr>
          <a:xfrm>
            <a:off x="8461931" y="3652395"/>
            <a:ext cx="1698991" cy="338554"/>
          </a:xfrm>
          <a:prstGeom prst="rect">
            <a:avLst/>
          </a:prstGeom>
        </p:spPr>
        <p:txBody>
          <a:bodyPr wrap="none">
            <a:spAutoFit/>
          </a:bodyPr>
          <a:lstStyle/>
          <a:p>
            <a:r>
              <a:rPr lang="en" altLang="zh-CN" sz="1600" dirty="0">
                <a:latin typeface="Times New Roman" panose="02020603050405020304" pitchFamily="18" charset="0"/>
                <a:cs typeface="Times New Roman" panose="02020603050405020304" pitchFamily="18" charset="0"/>
              </a:rPr>
              <a:t>CD4+ Th17 cells. </a:t>
            </a:r>
          </a:p>
        </p:txBody>
      </p:sp>
      <p:sp>
        <p:nvSpPr>
          <p:cNvPr id="6" name="矩形 5">
            <a:extLst>
              <a:ext uri="{FF2B5EF4-FFF2-40B4-BE49-F238E27FC236}">
                <a16:creationId xmlns:a16="http://schemas.microsoft.com/office/drawing/2014/main" id="{24912A62-8B71-2B47-B233-040DBCEE5389}"/>
              </a:ext>
            </a:extLst>
          </p:cNvPr>
          <p:cNvSpPr/>
          <p:nvPr/>
        </p:nvSpPr>
        <p:spPr>
          <a:xfrm>
            <a:off x="357414" y="1031503"/>
            <a:ext cx="6096000" cy="2308324"/>
          </a:xfrm>
          <a:prstGeom prst="rect">
            <a:avLst/>
          </a:prstGeom>
        </p:spPr>
        <p:txBody>
          <a:bodyPr>
            <a:spAutoFit/>
          </a:bodyPr>
          <a:lstStyle/>
          <a:p>
            <a:r>
              <a:rPr lang="en" altLang="zh-CN" sz="2400" dirty="0">
                <a:latin typeface="Times New Roman" panose="02020603050405020304" pitchFamily="18" charset="0"/>
                <a:cs typeface="Times New Roman" panose="02020603050405020304" pitchFamily="18" charset="0"/>
              </a:rPr>
              <a:t>Blocked:</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core</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motif</a:t>
            </a:r>
            <a:r>
              <a:rPr lang="zh-CN" altLang="en-US" sz="2400"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missing</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and</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replace</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it</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with</a:t>
            </a:r>
            <a:r>
              <a:rPr lang="zh-CN" altLang="en-US" sz="2400" dirty="0">
                <a:latin typeface="Times New Roman" panose="02020603050405020304" pitchFamily="18" charset="0"/>
                <a:cs typeface="Times New Roman" panose="02020603050405020304" pitchFamily="18" charset="0"/>
              </a:rPr>
              <a:t> </a:t>
            </a:r>
            <a:r>
              <a:rPr lang="en-US" altLang="zh-CN" sz="2400" b="1" dirty="0">
                <a:latin typeface="Times New Roman" panose="02020603050405020304" pitchFamily="18" charset="0"/>
                <a:cs typeface="Times New Roman" panose="02020603050405020304" pitchFamily="18" charset="0"/>
              </a:rPr>
              <a:t>’N’</a:t>
            </a:r>
            <a:r>
              <a:rPr lang="en-US" altLang="zh-CN" sz="2400" dirty="0">
                <a:latin typeface="Times New Roman" panose="02020603050405020304" pitchFamily="18" charset="0"/>
                <a:cs typeface="Times New Roman" panose="02020603050405020304" pitchFamily="18" charset="0"/>
              </a:rPr>
              <a:t>.</a:t>
            </a:r>
          </a:p>
          <a:p>
            <a:r>
              <a:rPr lang="en" altLang="zh-CN" sz="2400" dirty="0">
                <a:latin typeface="Times New Roman" panose="02020603050405020304" pitchFamily="18" charset="0"/>
                <a:cs typeface="Times New Roman" panose="02020603050405020304" pitchFamily="18" charset="0"/>
              </a:rPr>
              <a:t>meaning classification decisions based on </a:t>
            </a:r>
            <a:r>
              <a:rPr lang="en" altLang="zh-CN" sz="2400" b="1" dirty="0">
                <a:latin typeface="Times New Roman" panose="02020603050405020304" pitchFamily="18" charset="0"/>
                <a:cs typeface="Times New Roman" panose="02020603050405020304" pitchFamily="18" charset="0"/>
              </a:rPr>
              <a:t>context sequence</a:t>
            </a:r>
            <a:endParaRPr lang="en-US" altLang="zh-CN" sz="2400" b="1"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48B50B7D-C3A0-F64F-8E04-0FDFB57EFC20}"/>
              </a:ext>
            </a:extLst>
          </p:cNvPr>
          <p:cNvSpPr/>
          <p:nvPr/>
        </p:nvSpPr>
        <p:spPr>
          <a:xfrm>
            <a:off x="47791" y="3857901"/>
            <a:ext cx="6546525" cy="2308324"/>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For FOXP3 and STAT3, comparable to IMPACT </a:t>
            </a:r>
            <a:r>
              <a:rPr lang="en" altLang="zh-CN" sz="2400" b="1" dirty="0">
                <a:latin typeface="Times New Roman" panose="02020603050405020304" pitchFamily="18" charset="0"/>
                <a:cs typeface="Times New Roman" panose="02020603050405020304" pitchFamily="18" charset="0"/>
              </a:rPr>
              <a:t>even with core motifs blocked</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meaning classification decisions were </a:t>
            </a:r>
            <a:r>
              <a:rPr lang="en" altLang="zh-CN" sz="2400" b="1" dirty="0">
                <a:latin typeface="Times New Roman" panose="02020603050405020304" pitchFamily="18" charset="0"/>
                <a:cs typeface="Times New Roman" panose="02020603050405020304" pitchFamily="18" charset="0"/>
              </a:rPr>
              <a:t>largely</a:t>
            </a:r>
            <a:r>
              <a:rPr lang="en" altLang="zh-CN" sz="2400" dirty="0">
                <a:latin typeface="Times New Roman" panose="02020603050405020304" pitchFamily="18" charset="0"/>
                <a:cs typeface="Times New Roman" panose="02020603050405020304" pitchFamily="18" charset="0"/>
              </a:rPr>
              <a:t> based on </a:t>
            </a:r>
            <a:r>
              <a:rPr lang="en" altLang="zh-CN" sz="2400" b="1" dirty="0">
                <a:latin typeface="Times New Roman" panose="02020603050405020304" pitchFamily="18" charset="0"/>
                <a:cs typeface="Times New Roman" panose="02020603050405020304" pitchFamily="18" charset="0"/>
              </a:rPr>
              <a:t>context sequence rather than differences </a:t>
            </a:r>
            <a:r>
              <a:rPr lang="en" altLang="zh-CN" sz="2400" dirty="0">
                <a:latin typeface="Times New Roman" panose="02020603050405020304" pitchFamily="18" charset="0"/>
                <a:cs typeface="Times New Roman" panose="02020603050405020304" pitchFamily="18" charset="0"/>
              </a:rPr>
              <a:t>in the core motifs themselves. </a:t>
            </a:r>
          </a:p>
        </p:txBody>
      </p:sp>
    </p:spTree>
    <p:extLst>
      <p:ext uri="{BB962C8B-B14F-4D97-AF65-F5344CB8AC3E}">
        <p14:creationId xmlns:p14="http://schemas.microsoft.com/office/powerpoint/2010/main" val="582740599"/>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3" name="图片 2">
            <a:extLst>
              <a:ext uri="{FF2B5EF4-FFF2-40B4-BE49-F238E27FC236}">
                <a16:creationId xmlns:a16="http://schemas.microsoft.com/office/drawing/2014/main" id="{19B086FC-667F-1440-9B95-413FBDA66B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0356" y="0"/>
            <a:ext cx="11851287" cy="6858000"/>
          </a:xfrm>
          <a:prstGeom prst="rect">
            <a:avLst/>
          </a:prstGeom>
        </p:spPr>
      </p:pic>
      <p:sp>
        <p:nvSpPr>
          <p:cNvPr id="4" name="矩形 3">
            <a:extLst>
              <a:ext uri="{FF2B5EF4-FFF2-40B4-BE49-F238E27FC236}">
                <a16:creationId xmlns:a16="http://schemas.microsoft.com/office/drawing/2014/main" id="{E1A9C148-7220-BF42-88C5-060206C59503}"/>
              </a:ext>
            </a:extLst>
          </p:cNvPr>
          <p:cNvSpPr/>
          <p:nvPr/>
        </p:nvSpPr>
        <p:spPr>
          <a:xfrm>
            <a:off x="-58374" y="8250"/>
            <a:ext cx="556563"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fig2</a:t>
            </a:r>
            <a:endParaRPr lang="zh-CN" altLang="en-US" dirty="0">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61416DBE-BE04-2C49-9827-927F1ED259C2}"/>
              </a:ext>
            </a:extLst>
          </p:cNvPr>
          <p:cNvSpPr/>
          <p:nvPr/>
        </p:nvSpPr>
        <p:spPr>
          <a:xfrm>
            <a:off x="673100" y="523335"/>
            <a:ext cx="5107488" cy="707886"/>
          </a:xfrm>
          <a:prstGeom prst="rect">
            <a:avLst/>
          </a:prstGeom>
        </p:spPr>
        <p:txBody>
          <a:bodyPr wrap="none">
            <a:spAutoFit/>
          </a:bodyPr>
          <a:lstStyle/>
          <a:p>
            <a:pPr marL="457200" indent="-457200">
              <a:buAutoNum type="arabicPlain" startAt="4"/>
            </a:pPr>
            <a:r>
              <a:rPr lang="en" altLang="zh-CN" sz="2000" dirty="0">
                <a:latin typeface="Times New Roman" panose="02020603050405020304" pitchFamily="18" charset="0"/>
                <a:cs typeface="Times New Roman" panose="02020603050405020304" pitchFamily="18" charset="0"/>
              </a:rPr>
              <a:t>interpretation methods</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on</a:t>
            </a:r>
            <a:r>
              <a:rPr lang="zh-CN" altLang="en-US" sz="2000" dirty="0">
                <a:latin typeface="Times New Roman" panose="02020603050405020304" pitchFamily="18" charset="0"/>
                <a:cs typeface="Times New Roman" panose="02020603050405020304" pitchFamily="18" charset="0"/>
              </a:rPr>
              <a:t> </a:t>
            </a:r>
            <a:r>
              <a:rPr lang="en" altLang="zh-CN" sz="2000" dirty="0">
                <a:latin typeface="Times New Roman" panose="02020603050405020304" pitchFamily="18" charset="0"/>
                <a:cs typeface="Times New Roman" panose="02020603050405020304" pitchFamily="18" charset="0"/>
              </a:rPr>
              <a:t>simulated</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dataset</a:t>
            </a:r>
          </a:p>
          <a:p>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8944976"/>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3" name="图片 2">
            <a:extLst>
              <a:ext uri="{FF2B5EF4-FFF2-40B4-BE49-F238E27FC236}">
                <a16:creationId xmlns:a16="http://schemas.microsoft.com/office/drawing/2014/main" id="{211BED20-10E3-AD4E-9FC3-1963D5EBAD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712" y="864576"/>
            <a:ext cx="12192000" cy="5387906"/>
          </a:xfrm>
          <a:prstGeom prst="rect">
            <a:avLst/>
          </a:prstGeom>
        </p:spPr>
      </p:pic>
      <p:sp>
        <p:nvSpPr>
          <p:cNvPr id="4" name="矩形 3">
            <a:extLst>
              <a:ext uri="{FF2B5EF4-FFF2-40B4-BE49-F238E27FC236}">
                <a16:creationId xmlns:a16="http://schemas.microsoft.com/office/drawing/2014/main" id="{AA193FA0-70C8-C24F-8B16-75645A1ED5F2}"/>
              </a:ext>
            </a:extLst>
          </p:cNvPr>
          <p:cNvSpPr/>
          <p:nvPr/>
        </p:nvSpPr>
        <p:spPr>
          <a:xfrm>
            <a:off x="-74522" y="750019"/>
            <a:ext cx="556563"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fig2</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5984529"/>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3" name="图片 2">
            <a:extLst>
              <a:ext uri="{FF2B5EF4-FFF2-40B4-BE49-F238E27FC236}">
                <a16:creationId xmlns:a16="http://schemas.microsoft.com/office/drawing/2014/main" id="{468C9FAE-38C8-B145-8061-90B6E153AE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14176" y="33874"/>
            <a:ext cx="4163647" cy="919578"/>
          </a:xfrm>
          <a:prstGeom prst="rect">
            <a:avLst/>
          </a:prstGeom>
        </p:spPr>
      </p:pic>
      <p:pic>
        <p:nvPicPr>
          <p:cNvPr id="5" name="图片 4">
            <a:extLst>
              <a:ext uri="{FF2B5EF4-FFF2-40B4-BE49-F238E27FC236}">
                <a16:creationId xmlns:a16="http://schemas.microsoft.com/office/drawing/2014/main" id="{B0372EB4-5BFA-AE4D-AA5E-2697EC92C8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98600" y="905926"/>
            <a:ext cx="9804400" cy="5918200"/>
          </a:xfrm>
          <a:prstGeom prst="rect">
            <a:avLst/>
          </a:prstGeom>
        </p:spPr>
      </p:pic>
      <p:sp>
        <p:nvSpPr>
          <p:cNvPr id="6" name="矩形 5">
            <a:extLst>
              <a:ext uri="{FF2B5EF4-FFF2-40B4-BE49-F238E27FC236}">
                <a16:creationId xmlns:a16="http://schemas.microsoft.com/office/drawing/2014/main" id="{964F296E-39C7-FF4C-B592-D15CF12087AE}"/>
              </a:ext>
            </a:extLst>
          </p:cNvPr>
          <p:cNvSpPr/>
          <p:nvPr/>
        </p:nvSpPr>
        <p:spPr>
          <a:xfrm>
            <a:off x="765855" y="1074757"/>
            <a:ext cx="556563"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fig3</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1932447"/>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256D1636-2487-7744-9A35-75D3D9F3AC82}"/>
              </a:ext>
            </a:extLst>
          </p:cNvPr>
          <p:cNvSpPr/>
          <p:nvPr/>
        </p:nvSpPr>
        <p:spPr>
          <a:xfrm>
            <a:off x="292100" y="801984"/>
            <a:ext cx="11226800" cy="4031873"/>
          </a:xfrm>
          <a:prstGeom prst="rect">
            <a:avLst/>
          </a:prstGeom>
        </p:spPr>
        <p:txBody>
          <a:bodyPr wrap="square">
            <a:spAutoFit/>
          </a:bodyPr>
          <a:lstStyle/>
          <a:p>
            <a:pPr marL="457200" indent="-457200">
              <a:buFont typeface="+mj-lt"/>
              <a:buAutoNum type="arabicPeriod"/>
            </a:pPr>
            <a:r>
              <a:rPr lang="en" altLang="zh-CN" sz="2400" dirty="0">
                <a:latin typeface="Times New Roman" panose="02020603050405020304" pitchFamily="18" charset="0"/>
                <a:ea typeface="SimSun" panose="02010600030101010101" pitchFamily="2" charset="-122"/>
                <a:cs typeface="Times New Roman" panose="02020603050405020304" pitchFamily="18" charset="0"/>
              </a:rPr>
              <a:t>the input sequences into 5-bp subsequences using a sliding window</a:t>
            </a:r>
          </a:p>
          <a:p>
            <a:pPr marL="457200" indent="-457200">
              <a:buFont typeface="+mj-lt"/>
              <a:buAutoNum type="arabicPeriod"/>
            </a:pPr>
            <a:endParaRPr lang="en" altLang="zh-CN" sz="2400" dirty="0">
              <a:latin typeface="Times New Roman" panose="02020603050405020304" pitchFamily="18" charset="0"/>
              <a:ea typeface="SimSun" panose="02010600030101010101" pitchFamily="2" charset="-122"/>
              <a:cs typeface="Times New Roman" panose="02020603050405020304" pitchFamily="18" charset="0"/>
            </a:endParaRPr>
          </a:p>
          <a:p>
            <a:pPr marL="457200" indent="-457200">
              <a:buFont typeface="+mj-lt"/>
              <a:buAutoNum type="arabicPeriod"/>
            </a:pPr>
            <a:r>
              <a:rPr lang="en" altLang="zh-CN" sz="2400" dirty="0">
                <a:latin typeface="Times New Roman" panose="02020603050405020304" pitchFamily="18" charset="0"/>
                <a:ea typeface="SimSun" panose="02010600030101010101" pitchFamily="2" charset="-122"/>
                <a:cs typeface="Times New Roman" panose="02020603050405020304" pitchFamily="18" charset="0"/>
              </a:rPr>
              <a:t>for each subsequence, averaging the Grad-CAM scores of each base</a:t>
            </a:r>
          </a:p>
          <a:p>
            <a:pPr marL="457200" indent="-457200">
              <a:buFont typeface="+mj-lt"/>
              <a:buAutoNum type="arabicPeriod"/>
            </a:pPr>
            <a:endParaRPr lang="en" altLang="zh-CN" sz="2400" dirty="0">
              <a:latin typeface="Times New Roman" panose="02020603050405020304" pitchFamily="18" charset="0"/>
              <a:ea typeface="SimSun" panose="02010600030101010101" pitchFamily="2" charset="-122"/>
              <a:cs typeface="Times New Roman" panose="02020603050405020304" pitchFamily="18" charset="0"/>
            </a:endParaRPr>
          </a:p>
          <a:p>
            <a:pPr marL="457200" indent="-457200">
              <a:buFont typeface="+mj-lt"/>
              <a:buAutoNum type="arabicPeriod"/>
            </a:pPr>
            <a:r>
              <a:rPr lang="en" altLang="zh-CN" sz="2400" dirty="0">
                <a:latin typeface="Times New Roman" panose="02020603050405020304" pitchFamily="18" charset="0"/>
                <a:ea typeface="SimSun" panose="02010600030101010101" pitchFamily="2" charset="-122"/>
                <a:cs typeface="Times New Roman" panose="02020603050405020304" pitchFamily="18" charset="0"/>
              </a:rPr>
              <a:t>For each factor, selected the top 1% as top 5-mers.</a:t>
            </a:r>
          </a:p>
          <a:p>
            <a:pPr marL="457200" indent="-457200">
              <a:buFont typeface="+mj-lt"/>
              <a:buAutoNum type="arabicPeriod"/>
            </a:pPr>
            <a:endParaRPr lang="en" altLang="zh-CN" sz="2400" dirty="0">
              <a:latin typeface="Times New Roman" panose="02020603050405020304" pitchFamily="18" charset="0"/>
              <a:ea typeface="SimSun" panose="02010600030101010101" pitchFamily="2" charset="-122"/>
              <a:cs typeface="Times New Roman" panose="02020603050405020304" pitchFamily="18" charset="0"/>
            </a:endParaRPr>
          </a:p>
          <a:p>
            <a:pPr marL="457200" indent="-457200">
              <a:buFont typeface="+mj-lt"/>
              <a:buAutoNum type="arabicPeriod"/>
            </a:pPr>
            <a:r>
              <a:rPr lang="en" altLang="zh-CN" sz="2400" dirty="0">
                <a:latin typeface="Times New Roman" panose="02020603050405020304" pitchFamily="18" charset="0"/>
                <a:ea typeface="SimSun" panose="02010600030101010101" pitchFamily="2" charset="-122"/>
                <a:cs typeface="Times New Roman" panose="02020603050405020304" pitchFamily="18" charset="0"/>
              </a:rPr>
              <a:t>obtained the top 50 5-mers ranked by the maximum odds ratio</a:t>
            </a:r>
          </a:p>
          <a:p>
            <a:endParaRPr lang="en"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zh-CN" altLang="en-US" sz="2000" b="1" dirty="0">
                <a:latin typeface="Times New Roman" panose="02020603050405020304" pitchFamily="18" charset="0"/>
                <a:ea typeface="SimSun" panose="02010600030101010101" pitchFamily="2" charset="-122"/>
                <a:cs typeface="Times New Roman" panose="02020603050405020304" pitchFamily="18" charset="0"/>
              </a:rPr>
              <a:t>优势比</a:t>
            </a:r>
            <a:r>
              <a:rPr lang="en-US" altLang="zh-CN" sz="2000" b="1" dirty="0">
                <a:latin typeface="Times New Roman" panose="02020603050405020304" pitchFamily="18" charset="0"/>
                <a:ea typeface="SimSun" panose="02010600030101010101" pitchFamily="2" charset="-122"/>
                <a:cs typeface="Times New Roman" panose="02020603050405020304" pitchFamily="18" charset="0"/>
              </a:rPr>
              <a:t>(</a:t>
            </a:r>
            <a:r>
              <a:rPr lang="en" altLang="zh-CN" sz="2000" b="1" dirty="0">
                <a:latin typeface="Times New Roman" panose="02020603050405020304" pitchFamily="18" charset="0"/>
                <a:ea typeface="SimSun" panose="02010600030101010101" pitchFamily="2" charset="-122"/>
                <a:cs typeface="Times New Roman" panose="02020603050405020304" pitchFamily="18" charset="0"/>
              </a:rPr>
              <a:t>Odds Ratios, OR)</a:t>
            </a:r>
            <a:r>
              <a:rPr lang="en" altLang="zh-CN" sz="2000" dirty="0">
                <a:latin typeface="Times New Roman" panose="02020603050405020304" pitchFamily="18" charset="0"/>
                <a:ea typeface="SimSun" panose="02010600030101010101" pitchFamily="2" charset="-122"/>
                <a:cs typeface="Times New Roman" panose="02020603050405020304" pitchFamily="18" charset="0"/>
              </a:rPr>
              <a:t> </a:t>
            </a:r>
            <a:r>
              <a:rPr lang="zh-CN" altLang="en-US" sz="2000" dirty="0">
                <a:latin typeface="Times New Roman" panose="02020603050405020304" pitchFamily="18" charset="0"/>
                <a:ea typeface="SimSun" panose="02010600030101010101" pitchFamily="2" charset="-122"/>
                <a:cs typeface="Times New Roman" panose="02020603050405020304" pitchFamily="18" charset="0"/>
              </a:rPr>
              <a:t>反映了从 </a:t>
            </a:r>
            <a:r>
              <a:rPr lang="zh-CN" altLang="en-US" sz="2000" b="1" dirty="0">
                <a:latin typeface="Times New Roman" panose="02020603050405020304" pitchFamily="18" charset="0"/>
                <a:ea typeface="SimSun" panose="02010600030101010101" pitchFamily="2" charset="-122"/>
                <a:cs typeface="Times New Roman" panose="02020603050405020304" pitchFamily="18" charset="0"/>
              </a:rPr>
              <a:t>发生比</a:t>
            </a:r>
            <a:r>
              <a:rPr lang="zh-CN" altLang="en-US" sz="2000" dirty="0">
                <a:latin typeface="Times New Roman" panose="02020603050405020304" pitchFamily="18" charset="0"/>
                <a:ea typeface="SimSun" panose="02010600030101010101" pitchFamily="2" charset="-122"/>
                <a:cs typeface="Times New Roman" panose="02020603050405020304" pitchFamily="18" charset="0"/>
              </a:rPr>
              <a:t>来看， 一个特定事件在一个组发生的可能性对于另一个组发生的可能性大小</a:t>
            </a:r>
          </a:p>
          <a:p>
            <a:pPr marL="457200" indent="-457200">
              <a:buFont typeface="+mj-lt"/>
              <a:buAutoNum type="arabicPeriod"/>
            </a:pPr>
            <a:endParaRPr lang="zh-CN" altLang="en-US" sz="2400" dirty="0">
              <a:latin typeface="Times New Roman" panose="02020603050405020304" pitchFamily="18" charset="0"/>
              <a:ea typeface="SimSun" panose="02010600030101010101" pitchFamily="2" charset="-122"/>
              <a:cs typeface="Times New Roman" panose="02020603050405020304" pitchFamily="18" charset="0"/>
            </a:endParaRPr>
          </a:p>
        </p:txBody>
      </p:sp>
      <p:sp>
        <p:nvSpPr>
          <p:cNvPr id="15" name="矩形 14">
            <a:extLst>
              <a:ext uri="{FF2B5EF4-FFF2-40B4-BE49-F238E27FC236}">
                <a16:creationId xmlns:a16="http://schemas.microsoft.com/office/drawing/2014/main" id="{37296DA5-C9EC-654E-9CEA-C74894B23F9E}"/>
              </a:ext>
            </a:extLst>
          </p:cNvPr>
          <p:cNvSpPr/>
          <p:nvPr/>
        </p:nvSpPr>
        <p:spPr>
          <a:xfrm>
            <a:off x="7065357" y="6337844"/>
            <a:ext cx="7866814" cy="307777"/>
          </a:xfrm>
          <a:prstGeom prst="rect">
            <a:avLst/>
          </a:prstGeom>
        </p:spPr>
        <p:txBody>
          <a:bodyPr wrap="square">
            <a:spAutoFit/>
          </a:bodyPr>
          <a:lstStyle/>
          <a:p>
            <a:r>
              <a:rPr lang="zh-CN" altLang="en-US" sz="1400" dirty="0">
                <a:latin typeface="Times New Roman" panose="02020603050405020304" pitchFamily="18" charset="0"/>
                <a:cs typeface="Times New Roman" panose="02020603050405020304" pitchFamily="18" charset="0"/>
              </a:rPr>
              <a:t>https://blog.csdn.net/weixin_34205826/article/details/92155483</a:t>
            </a:r>
          </a:p>
        </p:txBody>
      </p:sp>
      <p:pic>
        <p:nvPicPr>
          <p:cNvPr id="3" name="图片 2">
            <a:extLst>
              <a:ext uri="{FF2B5EF4-FFF2-40B4-BE49-F238E27FC236}">
                <a16:creationId xmlns:a16="http://schemas.microsoft.com/office/drawing/2014/main" id="{F349A9E8-CB85-D746-A475-546478A5CBEB}"/>
              </a:ext>
            </a:extLst>
          </p:cNvPr>
          <p:cNvPicPr>
            <a:picLocks noChangeAspect="1"/>
          </p:cNvPicPr>
          <p:nvPr/>
        </p:nvPicPr>
        <p:blipFill>
          <a:blip r:embed="rId4"/>
          <a:stretch>
            <a:fillRect/>
          </a:stretch>
        </p:blipFill>
        <p:spPr>
          <a:xfrm>
            <a:off x="7271537" y="4711665"/>
            <a:ext cx="4813300" cy="1701800"/>
          </a:xfrm>
          <a:prstGeom prst="rect">
            <a:avLst/>
          </a:prstGeom>
        </p:spPr>
      </p:pic>
      <p:sp>
        <p:nvSpPr>
          <p:cNvPr id="4" name="矩形 3">
            <a:extLst>
              <a:ext uri="{FF2B5EF4-FFF2-40B4-BE49-F238E27FC236}">
                <a16:creationId xmlns:a16="http://schemas.microsoft.com/office/drawing/2014/main" id="{F3089956-7852-484F-A878-EF48FA33665A}"/>
              </a:ext>
            </a:extLst>
          </p:cNvPr>
          <p:cNvSpPr/>
          <p:nvPr/>
        </p:nvSpPr>
        <p:spPr>
          <a:xfrm>
            <a:off x="107163" y="4474473"/>
            <a:ext cx="7349979" cy="1938992"/>
          </a:xfrm>
          <a:prstGeom prst="rect">
            <a:avLst/>
          </a:prstGeom>
        </p:spPr>
        <p:txBody>
          <a:bodyPr wrap="square">
            <a:spAutoFit/>
          </a:bodyPr>
          <a:lstStyle/>
          <a:p>
            <a:pPr marL="342900" indent="-342900">
              <a:buFont typeface="Wingdings" pitchFamily="2" charset="2"/>
              <a:buChar char="ü"/>
            </a:pPr>
            <a:r>
              <a:rPr lang="zh-CN" altLang="en" sz="2400" dirty="0">
                <a:latin typeface="Times New Roman" panose="02020603050405020304" pitchFamily="18" charset="0"/>
                <a:ea typeface="SimSun" panose="02010600030101010101" pitchFamily="2" charset="-122"/>
                <a:cs typeface="Times New Roman" panose="02020603050405020304" pitchFamily="18" charset="0"/>
              </a:rPr>
              <a:t>发生</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比：两个结果概率的比</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en" altLang="zh-CN" sz="2400" dirty="0">
                <a:latin typeface="Times New Roman" panose="02020603050405020304" pitchFamily="18" charset="0"/>
                <a:ea typeface="SimSun" panose="02010600030101010101" pitchFamily="2" charset="-122"/>
                <a:cs typeface="Times New Roman" panose="02020603050405020304" pitchFamily="18" charset="0"/>
              </a:rPr>
              <a:t>B</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组中“是”的概率 </a:t>
            </a:r>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0.9 / </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B</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组中“否”的概率 </a:t>
            </a:r>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0.10=9</a:t>
            </a:r>
          </a:p>
          <a:p>
            <a:pPr marL="285750" indent="-285750">
              <a:buFont typeface="Wingdings" pitchFamily="2" charset="2"/>
              <a:buChar char="ü"/>
            </a:pP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优势比：两个发生比相比</a:t>
            </a:r>
            <a:endParaRPr lang="en"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en" altLang="zh-CN" sz="2400" dirty="0">
                <a:latin typeface="Times New Roman" panose="02020603050405020304" pitchFamily="18" charset="0"/>
                <a:ea typeface="SimSun" panose="02010600030101010101" pitchFamily="2" charset="-122"/>
                <a:cs typeface="Times New Roman" panose="02020603050405020304" pitchFamily="18" charset="0"/>
              </a:rPr>
              <a:t>OR= B</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组中‘是’的发生比</a:t>
            </a:r>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(9)</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 </a:t>
            </a:r>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 </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A</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组中‘是’的发生比</a:t>
            </a:r>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(3)</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 </a:t>
            </a:r>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=3</a:t>
            </a:r>
            <a:endParaRPr lang="en" altLang="zh-CN" sz="2400" dirty="0">
              <a:solidFill>
                <a:srgbClr val="333333"/>
              </a:solidFill>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102260882"/>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3" name="图片 2">
            <a:extLst>
              <a:ext uri="{FF2B5EF4-FFF2-40B4-BE49-F238E27FC236}">
                <a16:creationId xmlns:a16="http://schemas.microsoft.com/office/drawing/2014/main" id="{468C9FAE-38C8-B145-8061-90B6E153AEB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14176" y="33874"/>
            <a:ext cx="4163647" cy="919578"/>
          </a:xfrm>
          <a:prstGeom prst="rect">
            <a:avLst/>
          </a:prstGeom>
        </p:spPr>
      </p:pic>
      <p:pic>
        <p:nvPicPr>
          <p:cNvPr id="5" name="图片 4">
            <a:extLst>
              <a:ext uri="{FF2B5EF4-FFF2-40B4-BE49-F238E27FC236}">
                <a16:creationId xmlns:a16="http://schemas.microsoft.com/office/drawing/2014/main" id="{B0372EB4-5BFA-AE4D-AA5E-2697EC92C84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87600" y="905926"/>
            <a:ext cx="9804400" cy="5918200"/>
          </a:xfrm>
          <a:prstGeom prst="rect">
            <a:avLst/>
          </a:prstGeom>
        </p:spPr>
      </p:pic>
      <p:sp>
        <p:nvSpPr>
          <p:cNvPr id="6" name="矩形 5">
            <a:extLst>
              <a:ext uri="{FF2B5EF4-FFF2-40B4-BE49-F238E27FC236}">
                <a16:creationId xmlns:a16="http://schemas.microsoft.com/office/drawing/2014/main" id="{964F296E-39C7-FF4C-B592-D15CF12087AE}"/>
              </a:ext>
            </a:extLst>
          </p:cNvPr>
          <p:cNvSpPr/>
          <p:nvPr/>
        </p:nvSpPr>
        <p:spPr>
          <a:xfrm>
            <a:off x="2034172" y="731199"/>
            <a:ext cx="556563"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fig3</a:t>
            </a:r>
            <a:endParaRPr lang="zh-CN" altLang="en-US" dirty="0">
              <a:latin typeface="Times New Roman" panose="02020603050405020304" pitchFamily="18" charset="0"/>
              <a:cs typeface="Times New Roman" panose="02020603050405020304" pitchFamily="18" charset="0"/>
            </a:endParaRPr>
          </a:p>
        </p:txBody>
      </p:sp>
      <p:sp>
        <p:nvSpPr>
          <p:cNvPr id="2" name="矩形 1">
            <a:extLst>
              <a:ext uri="{FF2B5EF4-FFF2-40B4-BE49-F238E27FC236}">
                <a16:creationId xmlns:a16="http://schemas.microsoft.com/office/drawing/2014/main" id="{B0CDADDD-AAB6-744D-ABEE-2F409B8BB471}"/>
              </a:ext>
            </a:extLst>
          </p:cNvPr>
          <p:cNvSpPr/>
          <p:nvPr/>
        </p:nvSpPr>
        <p:spPr>
          <a:xfrm>
            <a:off x="31474" y="822069"/>
            <a:ext cx="2380469" cy="6186309"/>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strongest impact on binding status for motif</a:t>
            </a:r>
            <a:r>
              <a:rPr lang="zh-CN" altLang="en-US"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a:t>
            </a:r>
            <a:r>
              <a:rPr lang="en" altLang="zh-CN" sz="2400" dirty="0" err="1">
                <a:latin typeface="Times New Roman" panose="02020603050405020304" pitchFamily="18" charset="0"/>
                <a:cs typeface="Times New Roman" panose="02020603050405020304" pitchFamily="18" charset="0"/>
              </a:rPr>
              <a:t>tself</a:t>
            </a:r>
            <a:endParaRPr lang="en" altLang="zh-CN" sz="2400" dirty="0">
              <a:latin typeface="Times New Roman" panose="02020603050405020304" pitchFamily="18" charset="0"/>
              <a:cs typeface="Times New Roman" panose="02020603050405020304" pitchFamily="18" charset="0"/>
            </a:endParaRPr>
          </a:p>
          <a:p>
            <a:endParaRPr lang="en" altLang="zh-CN" sz="2000" dirty="0">
              <a:latin typeface="Times New Roman" panose="02020603050405020304" pitchFamily="18" charset="0"/>
              <a:cs typeface="Times New Roman" panose="02020603050405020304" pitchFamily="18" charset="0"/>
            </a:endParaRPr>
          </a:p>
          <a:p>
            <a:r>
              <a:rPr lang="en" altLang="zh-CN" sz="2000" dirty="0">
                <a:latin typeface="Times New Roman" panose="02020603050405020304" pitchFamily="18" charset="0"/>
                <a:cs typeface="Times New Roman" panose="02020603050405020304" pitchFamily="18" charset="0"/>
              </a:rPr>
              <a:t>ZEB1 CAGGT </a:t>
            </a:r>
          </a:p>
          <a:p>
            <a:r>
              <a:rPr lang="en" altLang="zh-CN" sz="2000" i="1" dirty="0">
                <a:latin typeface="Times New Roman" panose="02020603050405020304" pitchFamily="18" charset="0"/>
                <a:cs typeface="Times New Roman" panose="02020603050405020304" pitchFamily="18" charset="0"/>
              </a:rPr>
              <a:t>P </a:t>
            </a:r>
            <a:r>
              <a:rPr lang="en" altLang="zh-CN" sz="2000" dirty="0">
                <a:latin typeface="Times New Roman" panose="02020603050405020304" pitchFamily="18" charset="0"/>
                <a:cs typeface="Times New Roman" panose="02020603050405020304" pitchFamily="18" charset="0"/>
              </a:rPr>
              <a:t>&lt; 10</a:t>
            </a:r>
            <a:r>
              <a:rPr lang="en" altLang="zh-CN" sz="2000" baseline="30000" dirty="0">
                <a:latin typeface="Times New Roman" panose="02020603050405020304" pitchFamily="18" charset="0"/>
                <a:cs typeface="Times New Roman" panose="02020603050405020304" pitchFamily="18" charset="0"/>
              </a:rPr>
              <a:t>−200</a:t>
            </a:r>
            <a:r>
              <a:rPr lang="en" altLang="zh-CN" sz="2000" dirty="0">
                <a:latin typeface="Times New Roman" panose="02020603050405020304" pitchFamily="18" charset="0"/>
                <a:cs typeface="Times New Roman" panose="02020603050405020304" pitchFamily="18" charset="0"/>
              </a:rPr>
              <a:t>; OR=18.2</a:t>
            </a:r>
          </a:p>
          <a:p>
            <a:endParaRPr lang="en" altLang="zh-CN" sz="2000" dirty="0">
              <a:latin typeface="Times New Roman" panose="02020603050405020304" pitchFamily="18" charset="0"/>
              <a:cs typeface="Times New Roman" panose="02020603050405020304" pitchFamily="18" charset="0"/>
            </a:endParaRPr>
          </a:p>
          <a:p>
            <a:r>
              <a:rPr lang="en" altLang="zh-CN" sz="2000" dirty="0">
                <a:latin typeface="Times New Roman" panose="02020603050405020304" pitchFamily="18" charset="0"/>
                <a:cs typeface="Times New Roman" panose="02020603050405020304" pitchFamily="18" charset="0"/>
              </a:rPr>
              <a:t>NRF1 ATGCG</a:t>
            </a:r>
          </a:p>
          <a:p>
            <a:r>
              <a:rPr lang="en" altLang="zh-CN" sz="2000" i="1" dirty="0">
                <a:latin typeface="Times New Roman" panose="02020603050405020304" pitchFamily="18" charset="0"/>
                <a:cs typeface="Times New Roman" panose="02020603050405020304" pitchFamily="18" charset="0"/>
              </a:rPr>
              <a:t>P </a:t>
            </a:r>
            <a:r>
              <a:rPr lang="en" altLang="zh-CN" sz="2000" dirty="0">
                <a:latin typeface="Times New Roman" panose="02020603050405020304" pitchFamily="18" charset="0"/>
                <a:cs typeface="Times New Roman" panose="02020603050405020304" pitchFamily="18" charset="0"/>
              </a:rPr>
              <a:t>&lt; 10</a:t>
            </a:r>
            <a:r>
              <a:rPr lang="en" altLang="zh-CN" sz="2000" baseline="30000" dirty="0">
                <a:latin typeface="Times New Roman" panose="02020603050405020304" pitchFamily="18" charset="0"/>
                <a:cs typeface="Times New Roman" panose="02020603050405020304" pitchFamily="18" charset="0"/>
              </a:rPr>
              <a:t>−200</a:t>
            </a:r>
            <a:r>
              <a:rPr lang="en" altLang="zh-CN" sz="2000" dirty="0">
                <a:latin typeface="Times New Roman" panose="02020603050405020304" pitchFamily="18" charset="0"/>
                <a:cs typeface="Times New Roman" panose="02020603050405020304" pitchFamily="18" charset="0"/>
              </a:rPr>
              <a:t>; OR = 14.1</a:t>
            </a:r>
          </a:p>
          <a:p>
            <a:endParaRPr lang="en" altLang="zh-CN" sz="20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capture known co-binding relationships</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NFY </a:t>
            </a:r>
            <a:r>
              <a:rPr lang="en-US" altLang="zh-CN" sz="2400" dirty="0">
                <a:latin typeface="Times New Roman" panose="02020603050405020304" pitchFamily="18" charset="0"/>
                <a:cs typeface="Times New Roman" panose="02020603050405020304" pitchFamily="18" charset="0"/>
              </a:rPr>
              <a:t>---</a:t>
            </a:r>
            <a:r>
              <a:rPr lang="en" altLang="zh-CN" sz="2400" dirty="0">
                <a:latin typeface="Times New Roman" panose="02020603050405020304" pitchFamily="18" charset="0"/>
                <a:cs typeface="Times New Roman" panose="02020603050405020304" pitchFamily="18" charset="0"/>
              </a:rPr>
              <a:t>SP1 and RFX</a:t>
            </a:r>
            <a:r>
              <a:rPr lang="en-US" altLang="zh-CN" sz="2400" dirty="0">
                <a:latin typeface="Times New Roman" panose="02020603050405020304" pitchFamily="18" charset="0"/>
                <a:cs typeface="Times New Roman" panose="02020603050405020304" pitchFamily="18" charset="0"/>
              </a:rPr>
              <a:t>5</a:t>
            </a:r>
            <a:endParaRPr lang="en" altLang="zh-CN" sz="2400" dirty="0">
              <a:latin typeface="Times New Roman" panose="02020603050405020304" pitchFamily="18" charset="0"/>
              <a:cs typeface="Times New Roman" panose="02020603050405020304" pitchFamily="18" charset="0"/>
            </a:endParaRPr>
          </a:p>
          <a:p>
            <a:endParaRPr lang="en"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5226528"/>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4" name="矩形 3">
            <a:extLst>
              <a:ext uri="{FF2B5EF4-FFF2-40B4-BE49-F238E27FC236}">
                <a16:creationId xmlns:a16="http://schemas.microsoft.com/office/drawing/2014/main" id="{EBB2DF8C-CEAF-C54D-8B13-0A692B3034C3}"/>
              </a:ext>
            </a:extLst>
          </p:cNvPr>
          <p:cNvSpPr/>
          <p:nvPr/>
        </p:nvSpPr>
        <p:spPr>
          <a:xfrm>
            <a:off x="35991" y="952224"/>
            <a:ext cx="556563" cy="369332"/>
          </a:xfrm>
          <a:prstGeom prst="rect">
            <a:avLst/>
          </a:prstGeom>
        </p:spPr>
        <p:txBody>
          <a:bodyPr wrap="none">
            <a:spAutoFit/>
          </a:bodyPr>
          <a:lstStyle/>
          <a:p>
            <a:r>
              <a:rPr lang="en-US" altLang="zh-CN" dirty="0">
                <a:latin typeface="Times New Roman" panose="02020603050405020304" pitchFamily="18" charset="0"/>
                <a:cs typeface="Times New Roman" panose="02020603050405020304" pitchFamily="18" charset="0"/>
              </a:rPr>
              <a:t>fig4</a:t>
            </a:r>
            <a:endParaRPr lang="zh-CN" altLang="en-US" dirty="0">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3778A33F-5AB4-BB47-B175-09BBE68469E5}"/>
              </a:ext>
            </a:extLst>
          </p:cNvPr>
          <p:cNvSpPr/>
          <p:nvPr/>
        </p:nvSpPr>
        <p:spPr>
          <a:xfrm>
            <a:off x="473284" y="4911765"/>
            <a:ext cx="6934681" cy="400110"/>
          </a:xfrm>
          <a:prstGeom prst="rect">
            <a:avLst/>
          </a:prstGeom>
        </p:spPr>
        <p:txBody>
          <a:bodyPr wrap="square">
            <a:spAutoFit/>
          </a:bodyPr>
          <a:lstStyle/>
          <a:p>
            <a:r>
              <a:rPr lang="en" altLang="zh-CN" sz="2000" dirty="0">
                <a:latin typeface="Times New Roman" panose="02020603050405020304" pitchFamily="18" charset="0"/>
                <a:cs typeface="Times New Roman" panose="02020603050405020304" pitchFamily="18" charset="0"/>
              </a:rPr>
              <a:t>Dashed black lines denote an adjusted </a:t>
            </a:r>
            <a:r>
              <a:rPr lang="en" altLang="zh-CN" sz="2000" i="1" dirty="0">
                <a:latin typeface="Times New Roman" panose="02020603050405020304" pitchFamily="18" charset="0"/>
                <a:cs typeface="Times New Roman" panose="02020603050405020304" pitchFamily="18" charset="0"/>
              </a:rPr>
              <a:t>P</a:t>
            </a:r>
            <a:r>
              <a:rPr lang="en" altLang="zh-CN" sz="2000" dirty="0">
                <a:latin typeface="Times New Roman" panose="02020603050405020304" pitchFamily="18" charset="0"/>
                <a:cs typeface="Times New Roman" panose="02020603050405020304" pitchFamily="18" charset="0"/>
              </a:rPr>
              <a:t>-value threshold of 0.05 </a:t>
            </a:r>
          </a:p>
        </p:txBody>
      </p:sp>
      <p:pic>
        <p:nvPicPr>
          <p:cNvPr id="7" name="图片 6">
            <a:extLst>
              <a:ext uri="{FF2B5EF4-FFF2-40B4-BE49-F238E27FC236}">
                <a16:creationId xmlns:a16="http://schemas.microsoft.com/office/drawing/2014/main" id="{649113A5-1BB8-6346-92F5-D000558998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0" y="1425069"/>
            <a:ext cx="12192000" cy="3298319"/>
          </a:xfrm>
          <a:prstGeom prst="rect">
            <a:avLst/>
          </a:prstGeom>
        </p:spPr>
      </p:pic>
    </p:spTree>
    <p:extLst>
      <p:ext uri="{BB962C8B-B14F-4D97-AF65-F5344CB8AC3E}">
        <p14:creationId xmlns:p14="http://schemas.microsoft.com/office/powerpoint/2010/main" val="663691628"/>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总结</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04</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523BED57-440F-3048-8DF0-EA11B106E6FA}"/>
              </a:ext>
            </a:extLst>
          </p:cNvPr>
          <p:cNvSpPr/>
          <p:nvPr/>
        </p:nvSpPr>
        <p:spPr>
          <a:xfrm>
            <a:off x="929104" y="1398187"/>
            <a:ext cx="9835322" cy="4401205"/>
          </a:xfrm>
          <a:prstGeom prst="rect">
            <a:avLst/>
          </a:prstGeom>
        </p:spPr>
        <p:txBody>
          <a:bodyPr wrap="square">
            <a:spAutoFit/>
          </a:bodyPr>
          <a:lstStyle/>
          <a:p>
            <a:pPr marL="457200" indent="-457200">
              <a:buFont typeface="Wingdings" pitchFamily="2" charset="2"/>
              <a:buChar char="Ø"/>
            </a:pPr>
            <a:r>
              <a:rPr lang="en" altLang="zh-CN" sz="2800" dirty="0" err="1">
                <a:latin typeface="Times New Roman" panose="02020603050405020304" pitchFamily="18" charset="0"/>
                <a:cs typeface="Times New Roman" panose="02020603050405020304" pitchFamily="18" charset="0"/>
              </a:rPr>
              <a:t>AgentBind</a:t>
            </a:r>
            <a:r>
              <a:rPr lang="en" altLang="zh-CN" sz="2800" dirty="0">
                <a:latin typeface="Times New Roman" panose="02020603050405020304" pitchFamily="18" charset="0"/>
                <a:cs typeface="Times New Roman" panose="02020603050405020304" pitchFamily="18" charset="0"/>
              </a:rPr>
              <a:t> predict whether</a:t>
            </a:r>
            <a:r>
              <a:rPr lang="zh-CN" altLang="en-US" sz="2800" dirty="0">
                <a:latin typeface="Times New Roman" panose="02020603050405020304" pitchFamily="18" charset="0"/>
                <a:cs typeface="Times New Roman" panose="02020603050405020304" pitchFamily="18" charset="0"/>
              </a:rPr>
              <a:t> </a:t>
            </a:r>
            <a:r>
              <a:rPr lang="en" altLang="zh-CN" sz="2800" b="1" dirty="0">
                <a:latin typeface="Times New Roman" panose="02020603050405020304" pitchFamily="18" charset="0"/>
                <a:cs typeface="Times New Roman" panose="02020603050405020304" pitchFamily="18" charset="0"/>
              </a:rPr>
              <a:t>particular instances of TF </a:t>
            </a:r>
            <a:r>
              <a:rPr lang="en" altLang="zh-CN" sz="2800" dirty="0">
                <a:latin typeface="Times New Roman" panose="02020603050405020304" pitchFamily="18" charset="0"/>
                <a:cs typeface="Times New Roman" panose="02020603050405020304" pitchFamily="18" charset="0"/>
              </a:rPr>
              <a:t>motifs are bound versus unbound </a:t>
            </a:r>
            <a:r>
              <a:rPr lang="en" altLang="zh-CN" sz="2800" b="1" dirty="0">
                <a:latin typeface="Times New Roman" panose="02020603050405020304" pitchFamily="18" charset="0"/>
                <a:cs typeface="Times New Roman" panose="02020603050405020304" pitchFamily="18" charset="0"/>
              </a:rPr>
              <a:t>in a given cell type </a:t>
            </a:r>
            <a:r>
              <a:rPr lang="en" altLang="zh-CN" sz="2800" dirty="0">
                <a:latin typeface="Times New Roman" panose="02020603050405020304" pitchFamily="18" charset="0"/>
                <a:cs typeface="Times New Roman" panose="02020603050405020304" pitchFamily="18" charset="0"/>
              </a:rPr>
              <a:t>and</a:t>
            </a:r>
            <a:r>
              <a:rPr lang="zh-CN" altLang="en-US" sz="2800" dirty="0">
                <a:latin typeface="Times New Roman" panose="02020603050405020304" pitchFamily="18" charset="0"/>
                <a:cs typeface="Times New Roman" panose="02020603050405020304" pitchFamily="18" charset="0"/>
              </a:rPr>
              <a:t> </a:t>
            </a:r>
            <a:r>
              <a:rPr lang="en" altLang="zh-CN" sz="2800" dirty="0">
                <a:latin typeface="Times New Roman" panose="02020603050405020304" pitchFamily="18" charset="0"/>
                <a:cs typeface="Times New Roman" panose="02020603050405020304" pitchFamily="18" charset="0"/>
              </a:rPr>
              <a:t>identify the most influential context bases. </a:t>
            </a:r>
          </a:p>
          <a:p>
            <a:pPr marL="457200" indent="-457200">
              <a:buFont typeface="Wingdings" pitchFamily="2" charset="2"/>
              <a:buChar char="Ø"/>
            </a:pPr>
            <a:endParaRPr lang="en" altLang="zh-CN" sz="2800" dirty="0">
              <a:latin typeface="Times New Roman" panose="02020603050405020304" pitchFamily="18" charset="0"/>
              <a:cs typeface="Times New Roman" panose="02020603050405020304" pitchFamily="18" charset="0"/>
            </a:endParaRPr>
          </a:p>
          <a:p>
            <a:pPr marL="457200" indent="-457200">
              <a:buFont typeface="Wingdings" pitchFamily="2" charset="2"/>
              <a:buChar char="Ø"/>
            </a:pPr>
            <a:r>
              <a:rPr lang="en" altLang="zh-CN" sz="2800" dirty="0">
                <a:latin typeface="Times New Roman" panose="02020603050405020304" pitchFamily="18" charset="0"/>
                <a:cs typeface="Times New Roman" panose="02020603050405020304" pitchFamily="18" charset="0"/>
              </a:rPr>
              <a:t>largely based on context sequence , not just the</a:t>
            </a:r>
            <a:r>
              <a:rPr lang="zh-CN" altLang="en-US" sz="2800" dirty="0">
                <a:latin typeface="Times New Roman" panose="02020603050405020304" pitchFamily="18" charset="0"/>
                <a:cs typeface="Times New Roman" panose="02020603050405020304" pitchFamily="18" charset="0"/>
              </a:rPr>
              <a:t> </a:t>
            </a:r>
            <a:r>
              <a:rPr lang="en" altLang="zh-CN" sz="2800" dirty="0">
                <a:latin typeface="Times New Roman" panose="02020603050405020304" pitchFamily="18" charset="0"/>
                <a:cs typeface="Times New Roman" panose="02020603050405020304" pitchFamily="18" charset="0"/>
              </a:rPr>
              <a:t>differences in the core motifs themselves.</a:t>
            </a:r>
          </a:p>
          <a:p>
            <a:pPr marL="457200" indent="-457200">
              <a:buFont typeface="Wingdings" pitchFamily="2" charset="2"/>
              <a:buChar char="Ø"/>
            </a:pPr>
            <a:endParaRPr lang="en" altLang="zh-CN" sz="2800" dirty="0">
              <a:latin typeface="Times New Roman" panose="02020603050405020304" pitchFamily="18" charset="0"/>
              <a:cs typeface="Times New Roman" panose="02020603050405020304" pitchFamily="18" charset="0"/>
            </a:endParaRPr>
          </a:p>
          <a:p>
            <a:pPr marL="457200" indent="-457200">
              <a:buFont typeface="Wingdings" pitchFamily="2" charset="2"/>
              <a:buChar char="Ø"/>
            </a:pPr>
            <a:r>
              <a:rPr lang="en" altLang="zh-CN" sz="2800" dirty="0">
                <a:latin typeface="Times New Roman" panose="02020603050405020304" pitchFamily="18" charset="0"/>
                <a:cs typeface="Times New Roman" panose="02020603050405020304" pitchFamily="18" charset="0"/>
              </a:rPr>
              <a:t>context sequence features, such as those of co-binding TFs, are important for determining whether the core motif is bound. </a:t>
            </a:r>
          </a:p>
          <a:p>
            <a:pPr marL="457200" indent="-457200">
              <a:buFont typeface="Wingdings" pitchFamily="2" charset="2"/>
              <a:buChar char="Ø"/>
            </a:pPr>
            <a:endParaRPr lang="en" altLang="zh-C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5797657"/>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8271" y="1951493"/>
            <a:ext cx="12220271" cy="1838567"/>
          </a:xfrm>
          <a:prstGeom prst="rect">
            <a:avLst/>
          </a:prstGeom>
          <a:solidFill>
            <a:srgbClr val="1C62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等线" panose="02010600030101010101" pitchFamily="2" charset="-122"/>
            </a:endParaRPr>
          </a:p>
        </p:txBody>
      </p:sp>
      <p:sp>
        <p:nvSpPr>
          <p:cNvPr id="7" name="文本框 6"/>
          <p:cNvSpPr txBox="1"/>
          <p:nvPr/>
        </p:nvSpPr>
        <p:spPr>
          <a:xfrm>
            <a:off x="5644784" y="2252225"/>
            <a:ext cx="3575018" cy="923201"/>
          </a:xfrm>
          <a:prstGeom prst="rect">
            <a:avLst/>
          </a:prstGeom>
          <a:noFill/>
        </p:spPr>
        <p:txBody>
          <a:bodyPr wrap="none" rtlCol="0">
            <a:spAutoFit/>
          </a:bodyPr>
          <a:lstStyle/>
          <a:p>
            <a:pPr defTabSz="913765">
              <a:defRPr/>
            </a:pPr>
            <a:r>
              <a:rPr lang="zh-CN" altLang="en-US" sz="5400" b="1" dirty="0">
                <a:solidFill>
                  <a:prstClr val="white"/>
                </a:solidFill>
                <a:latin typeface="微软雅黑" panose="020B0503020204020204" pitchFamily="34" charset="-122"/>
                <a:ea typeface="微软雅黑" panose="020B0503020204020204" pitchFamily="34" charset="-122"/>
              </a:rPr>
              <a:t>谢 谢 大 家</a:t>
            </a:r>
          </a:p>
        </p:txBody>
      </p:sp>
      <p:sp>
        <p:nvSpPr>
          <p:cNvPr id="12" name="椭圆 11"/>
          <p:cNvSpPr/>
          <p:nvPr/>
        </p:nvSpPr>
        <p:spPr>
          <a:xfrm>
            <a:off x="1524353" y="1558640"/>
            <a:ext cx="2624273" cy="2624273"/>
          </a:xfrm>
          <a:prstGeom prst="ellipse">
            <a:avLst/>
          </a:prstGeom>
          <a:solidFill>
            <a:srgbClr val="F8F9F8"/>
          </a:solidFill>
          <a:ln w="38100">
            <a:solidFill>
              <a:srgbClr val="F8F9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等线" panose="02010600030101010101" pitchFamily="2" charset="-122"/>
            </a:endParaRPr>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181" y="1418982"/>
            <a:ext cx="3140616" cy="2903588"/>
          </a:xfrm>
          <a:prstGeom prst="rect">
            <a:avLst/>
          </a:prstGeom>
        </p:spPr>
      </p:pic>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751" y="212782"/>
            <a:ext cx="1966449" cy="575997"/>
          </a:xfrm>
          <a:prstGeom prst="rect">
            <a:avLst/>
          </a:prstGeom>
        </p:spPr>
      </p:pic>
      <p:sp>
        <p:nvSpPr>
          <p:cNvPr id="19" name="矩形 18"/>
          <p:cNvSpPr/>
          <p:nvPr/>
        </p:nvSpPr>
        <p:spPr>
          <a:xfrm>
            <a:off x="6444598" y="3263845"/>
            <a:ext cx="6498497" cy="276956"/>
          </a:xfrm>
          <a:prstGeom prst="rect">
            <a:avLst/>
          </a:prstGeom>
        </p:spPr>
        <p:txBody>
          <a:bodyPr wrap="square" lIns="91397" tIns="45699" rIns="91397" bIns="45699">
            <a:spAutoFit/>
          </a:bodyPr>
          <a:lstStyle/>
          <a:p>
            <a:pPr defTabSz="913765">
              <a:defRPr/>
            </a:pPr>
            <a:r>
              <a:rPr lang="en-US" altLang="zh-CN" sz="1200" b="1" dirty="0">
                <a:solidFill>
                  <a:prstClr val="white"/>
                </a:solidFill>
                <a:latin typeface="微软雅黑" panose="020B0503020204020204" pitchFamily="34" charset="-122"/>
                <a:ea typeface="微软雅黑" panose="020B0503020204020204" pitchFamily="34" charset="-122"/>
              </a:rPr>
              <a:t>THANKS FOR ALL</a:t>
            </a:r>
          </a:p>
        </p:txBody>
      </p:sp>
    </p:spTree>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4976821" y="3728401"/>
            <a:ext cx="6498497" cy="276956"/>
          </a:xfrm>
          <a:prstGeom prst="rect">
            <a:avLst/>
          </a:prstGeom>
        </p:spPr>
        <p:txBody>
          <a:bodyPr wrap="square" lIns="91397" tIns="45699" rIns="91397" bIns="45699">
            <a:spAutoFit/>
          </a:bodyPr>
          <a:lstStyle/>
          <a:p>
            <a:pPr defTabSz="913765">
              <a:defRPr/>
            </a:pPr>
            <a:r>
              <a:rPr lang="en-US" altLang="zh-CN" sz="1200" b="1" dirty="0">
                <a:solidFill>
                  <a:prstClr val="white"/>
                </a:solidFill>
                <a:latin typeface="微软雅黑" panose="020B0503020204020204" pitchFamily="34" charset="-122"/>
                <a:ea typeface="微软雅黑" panose="020B0503020204020204" pitchFamily="34" charset="-122"/>
              </a:rPr>
              <a:t>GENERAL REPORTING TEMPLATE FOR CENTRAL SOUTH UNIVERSITY</a:t>
            </a:r>
          </a:p>
        </p:txBody>
      </p:sp>
      <p:sp>
        <p:nvSpPr>
          <p:cNvPr id="12" name="椭圆 11"/>
          <p:cNvSpPr/>
          <p:nvPr/>
        </p:nvSpPr>
        <p:spPr>
          <a:xfrm>
            <a:off x="1524353" y="2153727"/>
            <a:ext cx="2624273" cy="2624273"/>
          </a:xfrm>
          <a:prstGeom prst="ellipse">
            <a:avLst/>
          </a:prstGeom>
          <a:solidFill>
            <a:srgbClr val="F8F9F8"/>
          </a:solidFill>
          <a:ln w="38100">
            <a:solidFill>
              <a:srgbClr val="F8F9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等线" panose="02010600030101010101" pitchFamily="2" charset="-122"/>
            </a:endParaRPr>
          </a:p>
        </p:txBody>
      </p:sp>
      <p:sp>
        <p:nvSpPr>
          <p:cNvPr id="8" name="文本框 7"/>
          <p:cNvSpPr txBox="1"/>
          <p:nvPr/>
        </p:nvSpPr>
        <p:spPr>
          <a:xfrm>
            <a:off x="4407012" y="2805987"/>
            <a:ext cx="7000240" cy="922020"/>
          </a:xfrm>
          <a:prstGeom prst="rect">
            <a:avLst/>
          </a:prstGeom>
          <a:noFill/>
        </p:spPr>
        <p:txBody>
          <a:bodyPr wrap="none" rtlCol="0">
            <a:spAutoFit/>
          </a:bodyPr>
          <a:lstStyle/>
          <a:p>
            <a:pPr algn="l" defTabSz="913765">
              <a:defRPr/>
            </a:pPr>
            <a:r>
              <a:rPr lang="zh-CN" altLang="en-US"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中南大学清新</a:t>
            </a:r>
            <a:r>
              <a:rPr lang="zh-CN" altLang="en-US"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sym typeface="+mn-ea"/>
              </a:rPr>
              <a:t>大气</a:t>
            </a:r>
            <a:r>
              <a:rPr lang="en-US" altLang="zh-CN"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PPT</a:t>
            </a:r>
          </a:p>
        </p:txBody>
      </p:sp>
      <p:pic>
        <p:nvPicPr>
          <p:cNvPr id="10" name="图片 9"/>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4000" contrast="21000"/>
                    </a14:imgEffect>
                    <a14:imgEffect>
                      <a14:colorTemperature colorTemp="6700"/>
                    </a14:imgEffect>
                    <a14:imgEffect>
                      <a14:sharpenSoften amount="3000"/>
                    </a14:imgEffect>
                  </a14:imgLayer>
                </a14:imgProps>
              </a:ext>
              <a:ext uri="{28A0092B-C50C-407E-A947-70E740481C1C}">
                <a14:useLocalDpi xmlns:a14="http://schemas.microsoft.com/office/drawing/2010/main" val="0"/>
              </a:ext>
            </a:extLst>
          </a:blip>
          <a:stretch>
            <a:fillRect/>
          </a:stretch>
        </p:blipFill>
        <p:spPr>
          <a:xfrm>
            <a:off x="9897401" y="150150"/>
            <a:ext cx="1966449" cy="575997"/>
          </a:xfrm>
          <a:prstGeom prst="rect">
            <a:avLst/>
          </a:prstGeom>
        </p:spPr>
      </p:pic>
      <p:pic>
        <p:nvPicPr>
          <p:cNvPr id="4" name="图片 3">
            <a:extLst>
              <a:ext uri="{FF2B5EF4-FFF2-40B4-BE49-F238E27FC236}">
                <a16:creationId xmlns:a16="http://schemas.microsoft.com/office/drawing/2014/main" id="{1AF79FD7-6439-9840-9F40-9C35A7B1813A}"/>
              </a:ext>
            </a:extLst>
          </p:cNvPr>
          <p:cNvPicPr>
            <a:picLocks noChangeAspect="1"/>
          </p:cNvPicPr>
          <p:nvPr/>
        </p:nvPicPr>
        <p:blipFill>
          <a:blip r:embed="rId4"/>
          <a:stretch>
            <a:fillRect/>
          </a:stretch>
        </p:blipFill>
        <p:spPr>
          <a:xfrm>
            <a:off x="160151" y="609601"/>
            <a:ext cx="11871698" cy="4796646"/>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背景</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3" name="图片 2">
            <a:extLst>
              <a:ext uri="{FF2B5EF4-FFF2-40B4-BE49-F238E27FC236}">
                <a16:creationId xmlns:a16="http://schemas.microsoft.com/office/drawing/2014/main" id="{211196C7-B660-D14B-8FAA-3633F707F5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9644" y="2376963"/>
            <a:ext cx="9942312" cy="3733611"/>
          </a:xfrm>
          <a:prstGeom prst="rect">
            <a:avLst/>
          </a:prstGeom>
        </p:spPr>
      </p:pic>
      <p:sp>
        <p:nvSpPr>
          <p:cNvPr id="4" name="矩形 3">
            <a:extLst>
              <a:ext uri="{FF2B5EF4-FFF2-40B4-BE49-F238E27FC236}">
                <a16:creationId xmlns:a16="http://schemas.microsoft.com/office/drawing/2014/main" id="{B41D5588-ADBB-D54C-BC54-55F0067789E2}"/>
              </a:ext>
            </a:extLst>
          </p:cNvPr>
          <p:cNvSpPr/>
          <p:nvPr/>
        </p:nvSpPr>
        <p:spPr>
          <a:xfrm>
            <a:off x="1716741" y="1322380"/>
            <a:ext cx="8247530" cy="1384995"/>
          </a:xfrm>
          <a:prstGeom prst="rect">
            <a:avLst/>
          </a:prstGeom>
        </p:spPr>
        <p:txBody>
          <a:bodyPr wrap="square">
            <a:spAutoFit/>
          </a:bodyPr>
          <a:lstStyle/>
          <a:p>
            <a:r>
              <a:rPr lang="en" altLang="zh-CN" sz="2800" dirty="0">
                <a:latin typeface="Times New Roman" panose="02020603050405020304" pitchFamily="18" charset="0"/>
                <a:cs typeface="Times New Roman" panose="02020603050405020304" pitchFamily="18" charset="0"/>
              </a:rPr>
              <a:t>Transcription factors (TF) bind DNA by recognizing specific sequence motifs, which are typically </a:t>
            </a:r>
            <a:r>
              <a:rPr lang="en" altLang="zh-CN" sz="2800" b="1" dirty="0">
                <a:latin typeface="Times New Roman" panose="02020603050405020304" pitchFamily="18" charset="0"/>
                <a:cs typeface="Times New Roman" panose="02020603050405020304" pitchFamily="18" charset="0"/>
              </a:rPr>
              <a:t>6–12 bp long. </a:t>
            </a:r>
          </a:p>
        </p:txBody>
      </p:sp>
    </p:spTree>
    <p:extLst>
      <p:ext uri="{BB962C8B-B14F-4D97-AF65-F5344CB8AC3E}">
        <p14:creationId xmlns:p14="http://schemas.microsoft.com/office/powerpoint/2010/main" val="2496832259"/>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背景</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99AA6E79-931F-F84C-A591-1FDACB8F4BCD}"/>
              </a:ext>
            </a:extLst>
          </p:cNvPr>
          <p:cNvSpPr/>
          <p:nvPr/>
        </p:nvSpPr>
        <p:spPr>
          <a:xfrm>
            <a:off x="721205" y="307454"/>
            <a:ext cx="10901562" cy="3785652"/>
          </a:xfrm>
          <a:prstGeom prst="rect">
            <a:avLst/>
          </a:prstGeom>
        </p:spPr>
        <p:txBody>
          <a:bodyPr wrap="square">
            <a:spAutoFit/>
          </a:bodyPr>
          <a:lstStyle/>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A motif can occur many thousands of times in the human genome, but only a subset of those sites </a:t>
            </a:r>
            <a:r>
              <a:rPr lang="en" altLang="zh-CN" sz="2400" b="1" dirty="0">
                <a:latin typeface="Times New Roman" panose="02020603050405020304" pitchFamily="18" charset="0"/>
                <a:cs typeface="Times New Roman" panose="02020603050405020304" pitchFamily="18" charset="0"/>
              </a:rPr>
              <a:t>are actually bound. </a:t>
            </a: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r>
              <a:rPr lang="en" altLang="zh-CN" sz="2400" b="1" dirty="0">
                <a:latin typeface="Times New Roman" panose="02020603050405020304" pitchFamily="18" charset="0"/>
                <a:cs typeface="Times New Roman" panose="02020603050405020304" pitchFamily="18" charset="0"/>
              </a:rPr>
              <a:t>&lt;1% </a:t>
            </a:r>
            <a:r>
              <a:rPr lang="en" altLang="zh-CN" sz="2400" dirty="0">
                <a:latin typeface="Times New Roman" panose="02020603050405020304" pitchFamily="18" charset="0"/>
                <a:cs typeface="Times New Roman" panose="02020603050405020304" pitchFamily="18" charset="0"/>
              </a:rPr>
              <a:t>of approximately 3.6 million </a:t>
            </a:r>
            <a:r>
              <a:rPr lang="en" altLang="zh-CN" sz="2400" b="1" dirty="0">
                <a:latin typeface="Times New Roman" panose="02020603050405020304" pitchFamily="18" charset="0"/>
                <a:cs typeface="Times New Roman" panose="02020603050405020304" pitchFamily="18" charset="0"/>
              </a:rPr>
              <a:t>SP1 motifs </a:t>
            </a:r>
            <a:r>
              <a:rPr lang="en" altLang="zh-CN" sz="2400" dirty="0">
                <a:latin typeface="Times New Roman" panose="02020603050405020304" pitchFamily="18" charset="0"/>
                <a:cs typeface="Times New Roman" panose="02020603050405020304" pitchFamily="18" charset="0"/>
              </a:rPr>
              <a:t>across the human genome are actually bound in</a:t>
            </a: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GM12878 </a:t>
            </a: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p:txBody>
      </p:sp>
      <p:pic>
        <p:nvPicPr>
          <p:cNvPr id="4" name="图片 3">
            <a:extLst>
              <a:ext uri="{FF2B5EF4-FFF2-40B4-BE49-F238E27FC236}">
                <a16:creationId xmlns:a16="http://schemas.microsoft.com/office/drawing/2014/main" id="{E7F2C404-838D-314F-AFC7-AA5DBCB8FD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83000" y="2741014"/>
            <a:ext cx="4459940" cy="3809532"/>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背景</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4886C06E-AF60-EF4E-822C-F843DCFA8859}"/>
              </a:ext>
            </a:extLst>
          </p:cNvPr>
          <p:cNvSpPr/>
          <p:nvPr/>
        </p:nvSpPr>
        <p:spPr>
          <a:xfrm>
            <a:off x="851338" y="1284441"/>
            <a:ext cx="10858499" cy="4893647"/>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Several machine-learning methods</a:t>
            </a: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have proven successful in predicting TF binding from sequence. such as </a:t>
            </a:r>
            <a:r>
              <a:rPr lang="en" altLang="zh-CN" sz="2400" b="1" dirty="0" err="1">
                <a:latin typeface="Times New Roman" panose="02020603050405020304" pitchFamily="18" charset="0"/>
                <a:cs typeface="Times New Roman" panose="02020603050405020304" pitchFamily="18" charset="0"/>
              </a:rPr>
              <a:t>DeepSEA</a:t>
            </a:r>
            <a:r>
              <a:rPr lang="en" altLang="zh-CN" sz="2400" dirty="0">
                <a:solidFill>
                  <a:srgbClr val="3A689B"/>
                </a:solidFill>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and </a:t>
            </a:r>
            <a:r>
              <a:rPr lang="en" altLang="zh-CN" sz="2400" b="1" dirty="0" err="1">
                <a:latin typeface="Times New Roman" panose="02020603050405020304" pitchFamily="18" charset="0"/>
                <a:cs typeface="Times New Roman" panose="02020603050405020304" pitchFamily="18" charset="0"/>
              </a:rPr>
              <a:t>DanQ</a:t>
            </a:r>
            <a:endParaRPr lang="en" altLang="zh-CN" sz="2400" b="1"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However, these frameworks face several </a:t>
            </a:r>
            <a:r>
              <a:rPr lang="en" altLang="zh-CN" sz="2400" b="1" dirty="0">
                <a:latin typeface="Times New Roman" panose="02020603050405020304" pitchFamily="18" charset="0"/>
                <a:cs typeface="Times New Roman" panose="02020603050405020304" pitchFamily="18" charset="0"/>
              </a:rPr>
              <a:t>limitations</a:t>
            </a:r>
            <a:r>
              <a:rPr lang="en" altLang="zh-CN" sz="2400" dirty="0">
                <a:latin typeface="Times New Roman" panose="02020603050405020304" pitchFamily="18" charset="0"/>
                <a:cs typeface="Times New Roman" panose="02020603050405020304" pitchFamily="18" charset="0"/>
              </a:rPr>
              <a:t>.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First, they do not learn </a:t>
            </a:r>
            <a:r>
              <a:rPr lang="en" altLang="zh-CN" sz="2400" b="1" dirty="0">
                <a:latin typeface="Times New Roman" panose="02020603050405020304" pitchFamily="18" charset="0"/>
                <a:cs typeface="Times New Roman" panose="02020603050405020304" pitchFamily="18" charset="0"/>
              </a:rPr>
              <a:t>general features </a:t>
            </a:r>
            <a:r>
              <a:rPr lang="en" altLang="zh-CN" sz="2400" dirty="0">
                <a:latin typeface="Times New Roman" panose="02020603050405020304" pitchFamily="18" charset="0"/>
                <a:cs typeface="Times New Roman" panose="02020603050405020304" pitchFamily="18" charset="0"/>
              </a:rPr>
              <a:t>that distinguish </a:t>
            </a:r>
            <a:r>
              <a:rPr lang="en" altLang="zh-CN" sz="2400" b="1" dirty="0">
                <a:latin typeface="Times New Roman" panose="02020603050405020304" pitchFamily="18" charset="0"/>
                <a:cs typeface="Times New Roman" panose="02020603050405020304" pitchFamily="18" charset="0"/>
              </a:rPr>
              <a:t>bound versus unbound </a:t>
            </a:r>
            <a:r>
              <a:rPr lang="en" altLang="zh-CN" sz="2400" dirty="0">
                <a:latin typeface="Times New Roman" panose="02020603050405020304" pitchFamily="18" charset="0"/>
                <a:cs typeface="Times New Roman" panose="02020603050405020304" pitchFamily="18" charset="0"/>
              </a:rPr>
              <a:t>genomic regions.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Second, interpreting CNNs to </a:t>
            </a:r>
            <a:r>
              <a:rPr lang="en" altLang="zh-CN" sz="2400" b="1" dirty="0">
                <a:latin typeface="Times New Roman" panose="02020603050405020304" pitchFamily="18" charset="0"/>
                <a:cs typeface="Times New Roman" panose="02020603050405020304" pitchFamily="18" charset="0"/>
              </a:rPr>
              <a:t>derive meaningful biological </a:t>
            </a:r>
            <a:r>
              <a:rPr lang="en" altLang="zh-CN" sz="2400" dirty="0">
                <a:latin typeface="Times New Roman" panose="02020603050405020304" pitchFamily="18" charset="0"/>
                <a:cs typeface="Times New Roman" panose="02020603050405020304" pitchFamily="18" charset="0"/>
              </a:rPr>
              <a:t>insights remains challenging</a:t>
            </a: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0197274"/>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背景</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3" name="图片 2">
            <a:extLst>
              <a:ext uri="{FF2B5EF4-FFF2-40B4-BE49-F238E27FC236}">
                <a16:creationId xmlns:a16="http://schemas.microsoft.com/office/drawing/2014/main" id="{211196C7-B660-D14B-8FAA-3633F707F5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6324" y="1740476"/>
            <a:ext cx="9005244" cy="3381716"/>
          </a:xfrm>
          <a:prstGeom prst="rect">
            <a:avLst/>
          </a:prstGeom>
        </p:spPr>
      </p:pic>
      <p:sp>
        <p:nvSpPr>
          <p:cNvPr id="6" name="矩形 5">
            <a:extLst>
              <a:ext uri="{FF2B5EF4-FFF2-40B4-BE49-F238E27FC236}">
                <a16:creationId xmlns:a16="http://schemas.microsoft.com/office/drawing/2014/main" id="{A76A2F94-8E6B-A64A-8A44-F2F821189F68}"/>
              </a:ext>
            </a:extLst>
          </p:cNvPr>
          <p:cNvSpPr/>
          <p:nvPr/>
        </p:nvSpPr>
        <p:spPr>
          <a:xfrm>
            <a:off x="2683281" y="5053642"/>
            <a:ext cx="1999438" cy="830997"/>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context </a:t>
            </a:r>
            <a:r>
              <a:rPr kumimoji="1" lang="en-US" altLang="zh-CN" sz="2400" dirty="0">
                <a:latin typeface="Times New Roman" panose="02020603050405020304" pitchFamily="18" charset="0"/>
                <a:cs typeface="Times New Roman" panose="02020603050405020304" pitchFamily="18" charset="0"/>
              </a:rPr>
              <a:t> motif</a:t>
            </a:r>
          </a:p>
          <a:p>
            <a:endParaRPr kumimoji="1" lang="zh-CN" altLang="en-US" sz="2400" dirty="0">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6FEDCD1D-185F-F649-A195-8FBCE3D14DA7}"/>
              </a:ext>
            </a:extLst>
          </p:cNvPr>
          <p:cNvSpPr/>
          <p:nvPr/>
        </p:nvSpPr>
        <p:spPr>
          <a:xfrm>
            <a:off x="6827610" y="5064637"/>
            <a:ext cx="2897303" cy="830997"/>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context </a:t>
            </a:r>
            <a:r>
              <a:rPr kumimoji="1" lang="en-US" altLang="zh-CN" sz="2400" dirty="0">
                <a:latin typeface="Times New Roman" panose="02020603050405020304" pitchFamily="18" charset="0"/>
                <a:cs typeface="Times New Roman" panose="02020603050405020304" pitchFamily="18" charset="0"/>
              </a:rPr>
              <a:t> motif</a:t>
            </a:r>
          </a:p>
          <a:p>
            <a:endParaRPr kumimoji="1" lang="zh-CN" altLang="en-US" sz="2400" dirty="0">
              <a:latin typeface="Times New Roman" panose="02020603050405020304" pitchFamily="18" charset="0"/>
              <a:cs typeface="Times New Roman" panose="02020603050405020304" pitchFamily="18" charset="0"/>
            </a:endParaRPr>
          </a:p>
        </p:txBody>
      </p:sp>
      <p:sp>
        <p:nvSpPr>
          <p:cNvPr id="2" name="矩形 1">
            <a:extLst>
              <a:ext uri="{FF2B5EF4-FFF2-40B4-BE49-F238E27FC236}">
                <a16:creationId xmlns:a16="http://schemas.microsoft.com/office/drawing/2014/main" id="{4E4A283F-0CF2-1D45-B62B-3ED95E71FA2B}"/>
              </a:ext>
            </a:extLst>
          </p:cNvPr>
          <p:cNvSpPr/>
          <p:nvPr/>
        </p:nvSpPr>
        <p:spPr>
          <a:xfrm>
            <a:off x="4856558" y="5090630"/>
            <a:ext cx="1455848" cy="461665"/>
          </a:xfrm>
          <a:prstGeom prst="rect">
            <a:avLst/>
          </a:prstGeom>
        </p:spPr>
        <p:txBody>
          <a:bodyPr wrap="none">
            <a:spAutoFit/>
          </a:bodyPr>
          <a:lstStyle/>
          <a:p>
            <a:r>
              <a:rPr kumimoji="1" lang="en-US" altLang="zh-CN" sz="2400" dirty="0">
                <a:latin typeface="Times New Roman" panose="02020603050405020304" pitchFamily="18" charset="0"/>
                <a:cs typeface="Times New Roman" panose="02020603050405020304" pitchFamily="18" charset="0"/>
              </a:rPr>
              <a:t>core motif</a:t>
            </a:r>
          </a:p>
        </p:txBody>
      </p:sp>
      <p:sp>
        <p:nvSpPr>
          <p:cNvPr id="19" name="矩形 18">
            <a:extLst>
              <a:ext uri="{FF2B5EF4-FFF2-40B4-BE49-F238E27FC236}">
                <a16:creationId xmlns:a16="http://schemas.microsoft.com/office/drawing/2014/main" id="{E3A5D242-67F9-6244-AEA3-6E79249310FC}"/>
              </a:ext>
            </a:extLst>
          </p:cNvPr>
          <p:cNvSpPr/>
          <p:nvPr/>
        </p:nvSpPr>
        <p:spPr>
          <a:xfrm>
            <a:off x="8922511" y="3950823"/>
            <a:ext cx="2700256" cy="830997"/>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context </a:t>
            </a:r>
            <a:r>
              <a:rPr kumimoji="1" lang="en-US" altLang="zh-CN" sz="2400" dirty="0">
                <a:latin typeface="Times New Roman" panose="02020603050405020304" pitchFamily="18" charset="0"/>
                <a:cs typeface="Times New Roman" panose="02020603050405020304" pitchFamily="18" charset="0"/>
              </a:rPr>
              <a:t> sequence</a:t>
            </a:r>
          </a:p>
          <a:p>
            <a:endParaRPr kumimoji="1" lang="zh-CN" altLang="en-US" sz="2400" dirty="0">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BD1FA95E-CA66-624F-A1C1-0A1AF6C4896F}"/>
              </a:ext>
            </a:extLst>
          </p:cNvPr>
          <p:cNvSpPr/>
          <p:nvPr/>
        </p:nvSpPr>
        <p:spPr>
          <a:xfrm>
            <a:off x="720304" y="4129291"/>
            <a:ext cx="2700256" cy="830997"/>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context </a:t>
            </a:r>
            <a:r>
              <a:rPr kumimoji="1" lang="en-US" altLang="zh-CN" sz="2400" dirty="0">
                <a:latin typeface="Times New Roman" panose="02020603050405020304" pitchFamily="18" charset="0"/>
                <a:cs typeface="Times New Roman" panose="02020603050405020304" pitchFamily="18" charset="0"/>
              </a:rPr>
              <a:t> sequence</a:t>
            </a:r>
          </a:p>
          <a:p>
            <a:endParaRPr kumimoji="1" lang="zh-CN"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4200970"/>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背景</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B246A3F4-A555-5348-8E5A-8D61B77272C0}"/>
              </a:ext>
            </a:extLst>
          </p:cNvPr>
          <p:cNvSpPr/>
          <p:nvPr/>
        </p:nvSpPr>
        <p:spPr>
          <a:xfrm>
            <a:off x="660400" y="1225689"/>
            <a:ext cx="10939046" cy="4154984"/>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By conditioning on sequences that contain the core TF motif in </a:t>
            </a:r>
            <a:r>
              <a:rPr lang="en" altLang="zh-CN" sz="2400" b="1" dirty="0">
                <a:latin typeface="Times New Roman" panose="02020603050405020304" pitchFamily="18" charset="0"/>
                <a:cs typeface="Times New Roman" panose="02020603050405020304" pitchFamily="18" charset="0"/>
              </a:rPr>
              <a:t>both the positive and negative samples</a:t>
            </a:r>
            <a:r>
              <a:rPr lang="en" altLang="zh-CN" sz="2400" dirty="0">
                <a:latin typeface="Times New Roman" panose="02020603050405020304" pitchFamily="18" charset="0"/>
                <a:cs typeface="Times New Roman" panose="02020603050405020304" pitchFamily="18" charset="0"/>
              </a:rPr>
              <a:t>, framework specifically learns context features in the vicinity of the core motif.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Author expand on existing CNN models to develop a framework for predicting whether </a:t>
            </a:r>
            <a:r>
              <a:rPr lang="en" altLang="zh-CN" sz="2400" b="1" dirty="0">
                <a:latin typeface="Times New Roman" panose="02020603050405020304" pitchFamily="18" charset="0"/>
                <a:cs typeface="Times New Roman" panose="02020603050405020304" pitchFamily="18" charset="0"/>
              </a:rPr>
              <a:t>a particular instance of a TF motif </a:t>
            </a:r>
            <a:r>
              <a:rPr lang="en" altLang="zh-CN" sz="2400" dirty="0">
                <a:latin typeface="Times New Roman" panose="02020603050405020304" pitchFamily="18" charset="0"/>
                <a:cs typeface="Times New Roman" panose="02020603050405020304" pitchFamily="18" charset="0"/>
              </a:rPr>
              <a:t>will be bound</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Author</a:t>
            </a: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apply </a:t>
            </a:r>
            <a:r>
              <a:rPr lang="en" altLang="zh-CN" sz="2400" b="1" dirty="0">
                <a:latin typeface="Times New Roman" panose="02020603050405020304" pitchFamily="18" charset="0"/>
                <a:cs typeface="Times New Roman" panose="02020603050405020304" pitchFamily="18" charset="0"/>
              </a:rPr>
              <a:t>Grad-CAM </a:t>
            </a:r>
            <a:r>
              <a:rPr lang="en" altLang="zh-CN" sz="2400" dirty="0">
                <a:latin typeface="Times New Roman" panose="02020603050405020304" pitchFamily="18" charset="0"/>
                <a:cs typeface="Times New Roman" panose="02020603050405020304" pitchFamily="18" charset="0"/>
              </a:rPr>
              <a:t>to </a:t>
            </a:r>
            <a:r>
              <a:rPr lang="en" altLang="zh-CN" sz="2400" b="1" dirty="0">
                <a:latin typeface="Times New Roman" panose="02020603050405020304" pitchFamily="18" charset="0"/>
                <a:cs typeface="Times New Roman" panose="02020603050405020304" pitchFamily="18" charset="0"/>
              </a:rPr>
              <a:t>compute importance scores for each nucleotide in the context regions </a:t>
            </a:r>
            <a:r>
              <a:rPr lang="en" altLang="zh-CN" sz="2400" dirty="0">
                <a:latin typeface="Times New Roman" panose="02020603050405020304" pitchFamily="18" charset="0"/>
                <a:cs typeface="Times New Roman" panose="02020603050405020304" pitchFamily="18" charset="0"/>
              </a:rPr>
              <a:t>and characterize sequence features predictive of TF binding. </a:t>
            </a: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1288794"/>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方法</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02</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3" name="图片 2">
            <a:extLst>
              <a:ext uri="{FF2B5EF4-FFF2-40B4-BE49-F238E27FC236}">
                <a16:creationId xmlns:a16="http://schemas.microsoft.com/office/drawing/2014/main" id="{8A595172-A15D-7B46-9943-792FD96CB900}"/>
              </a:ext>
            </a:extLst>
          </p:cNvPr>
          <p:cNvPicPr>
            <a:picLocks noChangeAspect="1"/>
          </p:cNvPicPr>
          <p:nvPr/>
        </p:nvPicPr>
        <p:blipFill rotWithShape="1">
          <a:blip r:embed="rId4">
            <a:extLst>
              <a:ext uri="{28A0092B-C50C-407E-A947-70E740481C1C}">
                <a14:useLocalDpi xmlns:a14="http://schemas.microsoft.com/office/drawing/2010/main" val="0"/>
              </a:ext>
            </a:extLst>
          </a:blip>
          <a:srcRect t="5974"/>
          <a:stretch/>
        </p:blipFill>
        <p:spPr>
          <a:xfrm>
            <a:off x="2968743" y="9876"/>
            <a:ext cx="6186938" cy="6848123"/>
          </a:xfrm>
          <a:prstGeom prst="rect">
            <a:avLst/>
          </a:prstGeom>
        </p:spPr>
      </p:pic>
    </p:spTree>
    <p:extLst>
      <p:ext uri="{BB962C8B-B14F-4D97-AF65-F5344CB8AC3E}">
        <p14:creationId xmlns:p14="http://schemas.microsoft.com/office/powerpoint/2010/main" val="2354963470"/>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方法</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02</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13" name="图片 12">
            <a:extLst>
              <a:ext uri="{FF2B5EF4-FFF2-40B4-BE49-F238E27FC236}">
                <a16:creationId xmlns:a16="http://schemas.microsoft.com/office/drawing/2014/main" id="{CC8A48AB-5350-E94F-850E-DA83C14DE121}"/>
              </a:ext>
            </a:extLst>
          </p:cNvPr>
          <p:cNvPicPr>
            <a:picLocks noChangeAspect="1"/>
          </p:cNvPicPr>
          <p:nvPr/>
        </p:nvPicPr>
        <p:blipFill rotWithShape="1">
          <a:blip r:embed="rId4">
            <a:extLst>
              <a:ext uri="{28A0092B-C50C-407E-A947-70E740481C1C}">
                <a14:useLocalDpi xmlns:a14="http://schemas.microsoft.com/office/drawing/2010/main" val="0"/>
              </a:ext>
            </a:extLst>
          </a:blip>
          <a:srcRect t="29728" b="28241"/>
          <a:stretch/>
        </p:blipFill>
        <p:spPr>
          <a:xfrm>
            <a:off x="3867008" y="2690985"/>
            <a:ext cx="8336721" cy="4124946"/>
          </a:xfrm>
          <a:prstGeom prst="rect">
            <a:avLst/>
          </a:prstGeom>
        </p:spPr>
      </p:pic>
      <p:pic>
        <p:nvPicPr>
          <p:cNvPr id="14" name="图片 13">
            <a:extLst>
              <a:ext uri="{FF2B5EF4-FFF2-40B4-BE49-F238E27FC236}">
                <a16:creationId xmlns:a16="http://schemas.microsoft.com/office/drawing/2014/main" id="{207287DE-0850-B848-8B0A-A6389BAC88AA}"/>
              </a:ext>
            </a:extLst>
          </p:cNvPr>
          <p:cNvPicPr>
            <a:picLocks noChangeAspect="1"/>
          </p:cNvPicPr>
          <p:nvPr/>
        </p:nvPicPr>
        <p:blipFill rotWithShape="1">
          <a:blip r:embed="rId4">
            <a:extLst>
              <a:ext uri="{28A0092B-C50C-407E-A947-70E740481C1C}">
                <a14:useLocalDpi xmlns:a14="http://schemas.microsoft.com/office/drawing/2010/main" val="0"/>
              </a:ext>
            </a:extLst>
          </a:blip>
          <a:srcRect t="5974" b="69259"/>
          <a:stretch/>
        </p:blipFill>
        <p:spPr>
          <a:xfrm>
            <a:off x="2834116" y="20061"/>
            <a:ext cx="9270011" cy="2702678"/>
          </a:xfrm>
          <a:prstGeom prst="rect">
            <a:avLst/>
          </a:prstGeom>
        </p:spPr>
      </p:pic>
      <p:sp>
        <p:nvSpPr>
          <p:cNvPr id="2" name="矩形 1">
            <a:extLst>
              <a:ext uri="{FF2B5EF4-FFF2-40B4-BE49-F238E27FC236}">
                <a16:creationId xmlns:a16="http://schemas.microsoft.com/office/drawing/2014/main" id="{7708297A-7E19-6440-A080-7483482EE854}"/>
              </a:ext>
            </a:extLst>
          </p:cNvPr>
          <p:cNvSpPr/>
          <p:nvPr/>
        </p:nvSpPr>
        <p:spPr>
          <a:xfrm>
            <a:off x="36349" y="985241"/>
            <a:ext cx="3211918" cy="1631216"/>
          </a:xfrm>
          <a:prstGeom prst="rect">
            <a:avLst/>
          </a:prstGeom>
        </p:spPr>
        <p:txBody>
          <a:bodyPr wrap="square">
            <a:spAutoFit/>
          </a:bodyPr>
          <a:lstStyle/>
          <a:p>
            <a:r>
              <a:rPr lang="en" altLang="zh-CN" sz="2000" dirty="0">
                <a:latin typeface="Times New Roman" panose="02020603050405020304" pitchFamily="18" charset="0"/>
                <a:cs typeface="Times New Roman" panose="02020603050405020304" pitchFamily="18" charset="0"/>
              </a:rPr>
              <a:t>dataset consisting of </a:t>
            </a:r>
            <a:r>
              <a:rPr lang="en" altLang="zh-CN" sz="2000" b="1" dirty="0">
                <a:latin typeface="Times New Roman" panose="02020603050405020304" pitchFamily="18" charset="0"/>
                <a:cs typeface="Times New Roman" panose="02020603050405020304" pitchFamily="18" charset="0"/>
              </a:rPr>
              <a:t>4,863,024</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 </a:t>
            </a:r>
            <a:r>
              <a:rPr lang="en" altLang="zh-CN" sz="2000" dirty="0">
                <a:latin typeface="Times New Roman" panose="02020603050405020304" pitchFamily="18" charset="0"/>
                <a:cs typeface="Times New Roman" panose="02020603050405020304" pitchFamily="18" charset="0"/>
              </a:rPr>
              <a:t>1kb sequences annotated with a total of 919 </a:t>
            </a:r>
            <a:r>
              <a:rPr lang="en" altLang="zh-CN" sz="2000" dirty="0" err="1">
                <a:latin typeface="Times New Roman" panose="02020603050405020304" pitchFamily="18" charset="0"/>
                <a:cs typeface="Times New Roman" panose="02020603050405020304" pitchFamily="18" charset="0"/>
              </a:rPr>
              <a:t>ChIP</a:t>
            </a:r>
            <a:r>
              <a:rPr lang="en" altLang="zh-CN" sz="2000" dirty="0">
                <a:latin typeface="Times New Roman" panose="02020603050405020304" pitchFamily="18" charset="0"/>
                <a:cs typeface="Times New Roman" panose="02020603050405020304" pitchFamily="18" charset="0"/>
              </a:rPr>
              <a:t>-seq and DNase-seq</a:t>
            </a:r>
            <a:r>
              <a:rPr lang="zh-CN" altLang="en-US" sz="2000" dirty="0">
                <a:latin typeface="Times New Roman" panose="02020603050405020304" pitchFamily="18" charset="0"/>
                <a:cs typeface="Times New Roman" panose="02020603050405020304" pitchFamily="18" charset="0"/>
              </a:rPr>
              <a:t>（</a:t>
            </a:r>
            <a:r>
              <a:rPr lang="en" altLang="zh-CN" sz="2000" dirty="0">
                <a:latin typeface="Times New Roman" panose="02020603050405020304" pitchFamily="18" charset="0"/>
                <a:cs typeface="Times New Roman" panose="02020603050405020304" pitchFamily="18" charset="0"/>
              </a:rPr>
              <a:t> </a:t>
            </a:r>
            <a:r>
              <a:rPr lang="en" altLang="zh-CN" sz="2000" dirty="0" err="1">
                <a:latin typeface="Times New Roman" panose="02020603050405020304" pitchFamily="18" charset="0"/>
                <a:cs typeface="Times New Roman" panose="02020603050405020304" pitchFamily="18" charset="0"/>
              </a:rPr>
              <a:t>DeepSEA</a:t>
            </a:r>
            <a:r>
              <a:rPr lang="en" altLang="zh-CN" sz="2000" dirty="0">
                <a:latin typeface="Times New Roman" panose="02020603050405020304" pitchFamily="18" charset="0"/>
                <a:cs typeface="Times New Roman" panose="02020603050405020304" pitchFamily="18" charset="0"/>
              </a:rPr>
              <a:t> </a:t>
            </a:r>
            <a:r>
              <a:rPr lang="zh-CN" altLang="en-US" sz="2000" dirty="0">
                <a:latin typeface="Times New Roman" panose="02020603050405020304" pitchFamily="18" charset="0"/>
                <a:cs typeface="Times New Roman" panose="02020603050405020304" pitchFamily="18" charset="0"/>
              </a:rPr>
              <a:t>）</a:t>
            </a:r>
            <a:endParaRPr lang="en" altLang="zh-CN" sz="2000" dirty="0">
              <a:latin typeface="Times New Roman" panose="02020603050405020304" pitchFamily="18" charset="0"/>
              <a:cs typeface="Times New Roman" panose="02020603050405020304" pitchFamily="18" charset="0"/>
            </a:endParaRPr>
          </a:p>
        </p:txBody>
      </p:sp>
      <p:sp>
        <p:nvSpPr>
          <p:cNvPr id="3" name="矩形 2">
            <a:extLst>
              <a:ext uri="{FF2B5EF4-FFF2-40B4-BE49-F238E27FC236}">
                <a16:creationId xmlns:a16="http://schemas.microsoft.com/office/drawing/2014/main" id="{CA05FC1B-EDBC-0E4D-99F3-5FBCE099F6C0}"/>
              </a:ext>
            </a:extLst>
          </p:cNvPr>
          <p:cNvSpPr/>
          <p:nvPr/>
        </p:nvSpPr>
        <p:spPr>
          <a:xfrm>
            <a:off x="-11730" y="2598003"/>
            <a:ext cx="3668796" cy="1015663"/>
          </a:xfrm>
          <a:prstGeom prst="rect">
            <a:avLst/>
          </a:prstGeom>
        </p:spPr>
        <p:txBody>
          <a:bodyPr wrap="square">
            <a:spAutoFit/>
          </a:bodyPr>
          <a:lstStyle/>
          <a:p>
            <a:r>
              <a:rPr lang="en" altLang="zh-CN" sz="2000" dirty="0">
                <a:latin typeface="Times New Roman" panose="02020603050405020304" pitchFamily="18" charset="0"/>
                <a:cs typeface="Times New Roman" panose="02020603050405020304" pitchFamily="18" charset="0"/>
              </a:rPr>
              <a:t>chromosome 8 for cross </a:t>
            </a:r>
            <a:r>
              <a:rPr lang="en" altLang="zh-CN" sz="2000" b="1" dirty="0">
                <a:latin typeface="Times New Roman" panose="02020603050405020304" pitchFamily="18" charset="0"/>
                <a:cs typeface="Times New Roman" panose="02020603050405020304" pitchFamily="18" charset="0"/>
              </a:rPr>
              <a:t>validation</a:t>
            </a:r>
            <a:r>
              <a:rPr lang="en" altLang="zh-CN" sz="2000" dirty="0">
                <a:latin typeface="Times New Roman" panose="02020603050405020304" pitchFamily="18" charset="0"/>
                <a:cs typeface="Times New Roman" panose="02020603050405020304" pitchFamily="18" charset="0"/>
              </a:rPr>
              <a:t> and sequences on chromosome 9 for </a:t>
            </a:r>
            <a:r>
              <a:rPr lang="en" altLang="zh-CN" sz="2000" b="1" dirty="0">
                <a:latin typeface="Times New Roman" panose="02020603050405020304" pitchFamily="18" charset="0"/>
                <a:cs typeface="Times New Roman" panose="02020603050405020304" pitchFamily="18" charset="0"/>
              </a:rPr>
              <a:t>testing</a:t>
            </a:r>
            <a:r>
              <a:rPr lang="en" altLang="zh-CN" sz="2000" dirty="0">
                <a:latin typeface="Times New Roman" panose="02020603050405020304" pitchFamily="18" charset="0"/>
                <a:cs typeface="Times New Roman" panose="02020603050405020304" pitchFamily="18" charset="0"/>
              </a:rPr>
              <a:t>. </a:t>
            </a:r>
          </a:p>
        </p:txBody>
      </p:sp>
      <p:sp>
        <p:nvSpPr>
          <p:cNvPr id="5" name="矩形 4">
            <a:extLst>
              <a:ext uri="{FF2B5EF4-FFF2-40B4-BE49-F238E27FC236}">
                <a16:creationId xmlns:a16="http://schemas.microsoft.com/office/drawing/2014/main" id="{AA78F169-218D-5043-A4CA-52A393D7A6BD}"/>
              </a:ext>
            </a:extLst>
          </p:cNvPr>
          <p:cNvSpPr/>
          <p:nvPr/>
        </p:nvSpPr>
        <p:spPr>
          <a:xfrm>
            <a:off x="0" y="4457064"/>
            <a:ext cx="4453511" cy="2379902"/>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Motifs for each TF were obtained from JASPAR</a:t>
            </a: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intersected with</a:t>
            </a: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TF in GM12878</a:t>
            </a: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from the ENCODE Project </a:t>
            </a:r>
            <a:r>
              <a:rPr lang="zh-CN" altLang="en-US" sz="2400" dirty="0">
                <a:latin typeface="Times New Roman" panose="02020603050405020304" pitchFamily="18" charset="0"/>
                <a:cs typeface="Times New Roman" panose="02020603050405020304" pitchFamily="18" charset="0"/>
              </a:rPr>
              <a:t>（</a:t>
            </a:r>
            <a:r>
              <a:rPr lang="en" altLang="zh-CN" sz="2400" dirty="0" err="1">
                <a:latin typeface="Times New Roman" panose="02020603050405020304" pitchFamily="18" charset="0"/>
                <a:cs typeface="Times New Roman" panose="02020603050405020304" pitchFamily="18" charset="0"/>
              </a:rPr>
              <a:t>ChIP</a:t>
            </a:r>
            <a:r>
              <a:rPr lang="en" altLang="zh-CN" sz="2400" dirty="0">
                <a:latin typeface="Times New Roman" panose="02020603050405020304" pitchFamily="18" charset="0"/>
                <a:cs typeface="Times New Roman" panose="02020603050405020304" pitchFamily="18" charset="0"/>
              </a:rPr>
              <a:t>-seq</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finally</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get 38</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TFs </a:t>
            </a:r>
            <a:r>
              <a:rPr lang="zh-CN" altLang="en-US" sz="2400" dirty="0">
                <a:latin typeface="Times New Roman" panose="02020603050405020304" pitchFamily="18" charset="0"/>
                <a:cs typeface="Times New Roman" panose="02020603050405020304" pitchFamily="18" charset="0"/>
              </a:rPr>
              <a:t>）</a:t>
            </a:r>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908953"/>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theme/theme1.xml><?xml version="1.0" encoding="utf-8"?>
<a:theme xmlns:a="http://schemas.openxmlformats.org/drawingml/2006/main" name="1_Office 主题​​">
  <a:themeElements>
    <a:clrScheme name="Office">
      <a:dk1>
        <a:sysClr val="windowText" lastClr="000000"/>
      </a:dk1>
      <a:lt1>
        <a:sysClr val="window" lastClr="CCE8C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100">
      <a:dk1>
        <a:sysClr val="windowText" lastClr="000000"/>
      </a:dk1>
      <a:lt1>
        <a:sysClr val="window" lastClr="CCE8CF"/>
      </a:lt1>
      <a:dk2>
        <a:srgbClr val="44546A"/>
      </a:dk2>
      <a:lt2>
        <a:srgbClr val="E7E6E6"/>
      </a:lt2>
      <a:accent1>
        <a:srgbClr val="591B89"/>
      </a:accent1>
      <a:accent2>
        <a:srgbClr val="EEB51A"/>
      </a:accent2>
      <a:accent3>
        <a:srgbClr val="591B89"/>
      </a:accent3>
      <a:accent4>
        <a:srgbClr val="EEB51A"/>
      </a:accent4>
      <a:accent5>
        <a:srgbClr val="591B89"/>
      </a:accent5>
      <a:accent6>
        <a:srgbClr val="EEB51A"/>
      </a:accent6>
      <a:hlink>
        <a:srgbClr val="591B89"/>
      </a:hlink>
      <a:folHlink>
        <a:srgbClr val="EEB51A"/>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951</TotalTime>
  <Words>1729</Words>
  <Application>Microsoft Macintosh PowerPoint</Application>
  <PresentationFormat>宽屏</PresentationFormat>
  <Paragraphs>194</Paragraphs>
  <Slides>18</Slides>
  <Notes>16</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18</vt:i4>
      </vt:variant>
    </vt:vector>
  </HeadingPairs>
  <TitlesOfParts>
    <vt:vector size="28" baseType="lpstr">
      <vt:lpstr>等线</vt:lpstr>
      <vt:lpstr>等线 Light</vt:lpstr>
      <vt:lpstr>微软雅黑</vt:lpstr>
      <vt:lpstr>Arial</vt:lpstr>
      <vt:lpstr>Calibri</vt:lpstr>
      <vt:lpstr>Calibri Light</vt:lpstr>
      <vt:lpstr>Times New Roman</vt:lpstr>
      <vt:lpstr>Wingdings</vt:lpstr>
      <vt:lpstr>1_Office 主题​​</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紫色沉稳简约毕业答辩毕业论文答辩PPT</dc:title>
  <dc:creator>lenovo</dc:creator>
  <cp:lastModifiedBy>Microsoft Office User</cp:lastModifiedBy>
  <cp:revision>94</cp:revision>
  <dcterms:created xsi:type="dcterms:W3CDTF">2019-03-09T08:01:00Z</dcterms:created>
  <dcterms:modified xsi:type="dcterms:W3CDTF">2021-12-17T05:51:06Z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